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2" r:id="rId2"/>
    <p:sldId id="274" r:id="rId3"/>
    <p:sldId id="284" r:id="rId4"/>
    <p:sldId id="290" r:id="rId5"/>
    <p:sldId id="268" r:id="rId6"/>
    <p:sldId id="269" r:id="rId7"/>
    <p:sldId id="270" r:id="rId8"/>
    <p:sldId id="271" r:id="rId9"/>
    <p:sldId id="286" r:id="rId10"/>
    <p:sldId id="288" r:id="rId11"/>
    <p:sldId id="285" r:id="rId12"/>
    <p:sldId id="287" r:id="rId13"/>
    <p:sldId id="292" r:id="rId14"/>
    <p:sldId id="275" r:id="rId15"/>
    <p:sldId id="276" r:id="rId16"/>
    <p:sldId id="279" r:id="rId17"/>
    <p:sldId id="280" r:id="rId18"/>
    <p:sldId id="278" r:id="rId19"/>
    <p:sldId id="282" r:id="rId20"/>
    <p:sldId id="289" r:id="rId21"/>
    <p:sldId id="277" r:id="rId22"/>
    <p:sldId id="263" r:id="rId23"/>
    <p:sldId id="291"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5" d="100"/>
          <a:sy n="75" d="100"/>
        </p:scale>
        <p:origin x="84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6D8004-0B8F-4876-B4C3-24D7EE9AF7FD}" type="datetimeFigureOut">
              <a:rPr lang="en-US" smtClean="0"/>
              <a:t>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fld id="{2459C202-079E-4326-B408-08386BC30100}" type="slidenum">
              <a:rPr lang="en-US" smtClean="0"/>
              <a:t>‹#›</a:t>
            </a:fld>
            <a:endParaRPr lang="en-US"/>
          </a:p>
        </p:txBody>
      </p:sp>
    </p:spTree>
    <p:extLst>
      <p:ext uri="{BB962C8B-B14F-4D97-AF65-F5344CB8AC3E}">
        <p14:creationId xmlns:p14="http://schemas.microsoft.com/office/powerpoint/2010/main" val="375668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ps.gov/subjects/nationalregister/what-is-the-national-register.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aliforniapreservation.org/ufaqs/what-is-the-difference-between-the-national-register-of-historic-places-a-national-historic-district-and-a-national-historic-landmar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liforniapreservation.org/ufaqs/what-is-the-difference-between-the-national-register-of-historic-places-a-national-historic-district-and-a-national-historic-landmar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liforniapreservation.org/ufaqs/what-is-the-difference-between-the-national-register-of-historic-places-a-national-historic-district-and-a-national-historic-landmar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lanning.ri.gov/documents/comp_handbook/4_HistoricCultural.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planning.ri.gov/documents/comp_handbook/4_HistoricCultural.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lanning.ri.gov/documents/comp_handbook/4_HistoricCultural.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https://library.municode.com/ri/newport/codes/code_of_ordinances?nodeId=COOR_TIT17ZO_CH17.86DEST</a:t>
            </a:r>
          </a:p>
        </p:txBody>
      </p:sp>
      <p:sp>
        <p:nvSpPr>
          <p:cNvPr id="4" name="Slide Number Placeholder 3"/>
          <p:cNvSpPr>
            <a:spLocks noGrp="1"/>
          </p:cNvSpPr>
          <p:nvPr>
            <p:ph type="sldNum" sz="quarter" idx="5"/>
          </p:nvPr>
        </p:nvSpPr>
        <p:spPr/>
        <p:txBody>
          <a:bodyPr/>
          <a:lstStyle/>
          <a:p>
            <a:fld id="{2459C202-079E-4326-B408-08386BC30100}" type="slidenum">
              <a:rPr lang="en-US" smtClean="0"/>
              <a:t>2</a:t>
            </a:fld>
            <a:endParaRPr lang="en-US"/>
          </a:p>
        </p:txBody>
      </p:sp>
    </p:spTree>
    <p:extLst>
      <p:ext uri="{BB962C8B-B14F-4D97-AF65-F5344CB8AC3E}">
        <p14:creationId xmlns:p14="http://schemas.microsoft.com/office/powerpoint/2010/main" val="58124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https://www.nps.gov/subjects/nationalregister/what-is-the-national-register.htm</a:t>
            </a:r>
            <a:endParaRPr lang="en-US" dirty="0"/>
          </a:p>
          <a:p>
            <a:r>
              <a:rPr lang="en-US" dirty="0">
                <a:hlinkClick r:id="rId4"/>
              </a:rPr>
              <a:t>https://californiapreservation.org/ufaqs/what-is-the-difference-between-the-national-register-of-historic-places-a-national-historic-district-and-a-national-historic-landmark/</a:t>
            </a:r>
            <a:endParaRPr lang="en-US" dirty="0"/>
          </a:p>
        </p:txBody>
      </p:sp>
      <p:sp>
        <p:nvSpPr>
          <p:cNvPr id="4" name="Slide Number Placeholder 3"/>
          <p:cNvSpPr>
            <a:spLocks noGrp="1"/>
          </p:cNvSpPr>
          <p:nvPr>
            <p:ph type="sldNum" sz="quarter" idx="5"/>
          </p:nvPr>
        </p:nvSpPr>
        <p:spPr/>
        <p:txBody>
          <a:bodyPr/>
          <a:lstStyle/>
          <a:p>
            <a:fld id="{2459C202-079E-4326-B408-08386BC30100}" type="slidenum">
              <a:rPr lang="en-US" smtClean="0"/>
              <a:t>5</a:t>
            </a:fld>
            <a:endParaRPr lang="en-US"/>
          </a:p>
        </p:txBody>
      </p:sp>
    </p:spTree>
    <p:extLst>
      <p:ext uri="{BB962C8B-B14F-4D97-AF65-F5344CB8AC3E}">
        <p14:creationId xmlns:p14="http://schemas.microsoft.com/office/powerpoint/2010/main" val="388885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https://californiapreservation.org/ufaqs/what-is-the-difference-between-the-national-register-of-historic-places-a-national-historic-district-and-a-national-historic-landmark/</a:t>
            </a:r>
            <a:endParaRPr lang="en-US" dirty="0"/>
          </a:p>
        </p:txBody>
      </p:sp>
      <p:sp>
        <p:nvSpPr>
          <p:cNvPr id="4" name="Slide Number Placeholder 3"/>
          <p:cNvSpPr>
            <a:spLocks noGrp="1"/>
          </p:cNvSpPr>
          <p:nvPr>
            <p:ph type="sldNum" sz="quarter" idx="5"/>
          </p:nvPr>
        </p:nvSpPr>
        <p:spPr/>
        <p:txBody>
          <a:bodyPr/>
          <a:lstStyle/>
          <a:p>
            <a:fld id="{2459C202-079E-4326-B408-08386BC30100}" type="slidenum">
              <a:rPr lang="en-US" smtClean="0"/>
              <a:t>6</a:t>
            </a:fld>
            <a:endParaRPr lang="en-US"/>
          </a:p>
        </p:txBody>
      </p:sp>
    </p:spTree>
    <p:extLst>
      <p:ext uri="{BB962C8B-B14F-4D97-AF65-F5344CB8AC3E}">
        <p14:creationId xmlns:p14="http://schemas.microsoft.com/office/powerpoint/2010/main" val="136713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https://californiapreservation.org/ufaqs/what-is-the-difference-between-the-national-register-of-historic-places-a-national-historic-district-and-a-national-historic-landmark/</a:t>
            </a:r>
            <a:endParaRPr lang="en-US" dirty="0"/>
          </a:p>
        </p:txBody>
      </p:sp>
      <p:sp>
        <p:nvSpPr>
          <p:cNvPr id="4" name="Slide Number Placeholder 3"/>
          <p:cNvSpPr>
            <a:spLocks noGrp="1"/>
          </p:cNvSpPr>
          <p:nvPr>
            <p:ph type="sldNum" sz="quarter" idx="5"/>
          </p:nvPr>
        </p:nvSpPr>
        <p:spPr/>
        <p:txBody>
          <a:bodyPr/>
          <a:lstStyle/>
          <a:p>
            <a:fld id="{2459C202-079E-4326-B408-08386BC30100}" type="slidenum">
              <a:rPr lang="en-US" smtClean="0"/>
              <a:t>7</a:t>
            </a:fld>
            <a:endParaRPr lang="en-US"/>
          </a:p>
        </p:txBody>
      </p:sp>
    </p:spTree>
    <p:extLst>
      <p:ext uri="{BB962C8B-B14F-4D97-AF65-F5344CB8AC3E}">
        <p14:creationId xmlns:p14="http://schemas.microsoft.com/office/powerpoint/2010/main" val="262665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https://www.nps.gov/subjects/nationalregister/upload/national-historic-landmarks-20181017.xlsx</a:t>
            </a:r>
          </a:p>
        </p:txBody>
      </p:sp>
      <p:sp>
        <p:nvSpPr>
          <p:cNvPr id="4" name="Slide Number Placeholder 3"/>
          <p:cNvSpPr>
            <a:spLocks noGrp="1"/>
          </p:cNvSpPr>
          <p:nvPr>
            <p:ph type="sldNum" sz="quarter" idx="5"/>
          </p:nvPr>
        </p:nvSpPr>
        <p:spPr/>
        <p:txBody>
          <a:bodyPr/>
          <a:lstStyle/>
          <a:p>
            <a:fld id="{2459C202-079E-4326-B408-08386BC30100}" type="slidenum">
              <a:rPr lang="en-US" smtClean="0"/>
              <a:t>8</a:t>
            </a:fld>
            <a:endParaRPr lang="en-US"/>
          </a:p>
        </p:txBody>
      </p:sp>
    </p:spTree>
    <p:extLst>
      <p:ext uri="{BB962C8B-B14F-4D97-AF65-F5344CB8AC3E}">
        <p14:creationId xmlns:p14="http://schemas.microsoft.com/office/powerpoint/2010/main" val="386929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http://www.planning.ri.gov/documents/comp_handbook/4_HistoricCultural.pdf</a:t>
            </a:r>
            <a:endParaRPr lang="en-US" dirty="0"/>
          </a:p>
        </p:txBody>
      </p:sp>
      <p:sp>
        <p:nvSpPr>
          <p:cNvPr id="4" name="Slide Number Placeholder 3"/>
          <p:cNvSpPr>
            <a:spLocks noGrp="1"/>
          </p:cNvSpPr>
          <p:nvPr>
            <p:ph type="sldNum" sz="quarter" idx="5"/>
          </p:nvPr>
        </p:nvSpPr>
        <p:spPr/>
        <p:txBody>
          <a:bodyPr/>
          <a:lstStyle/>
          <a:p>
            <a:fld id="{2459C202-079E-4326-B408-08386BC30100}" type="slidenum">
              <a:rPr lang="en-US" smtClean="0"/>
              <a:t>16</a:t>
            </a:fld>
            <a:endParaRPr lang="en-US"/>
          </a:p>
        </p:txBody>
      </p:sp>
    </p:spTree>
    <p:extLst>
      <p:ext uri="{BB962C8B-B14F-4D97-AF65-F5344CB8AC3E}">
        <p14:creationId xmlns:p14="http://schemas.microsoft.com/office/powerpoint/2010/main" val="237084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http://www.planning.ri.gov/documents/comp_handbook/4_HistoricCultural.pdf</a:t>
            </a:r>
            <a:endParaRPr lang="en-US" dirty="0"/>
          </a:p>
        </p:txBody>
      </p:sp>
      <p:sp>
        <p:nvSpPr>
          <p:cNvPr id="4" name="Slide Number Placeholder 3"/>
          <p:cNvSpPr>
            <a:spLocks noGrp="1"/>
          </p:cNvSpPr>
          <p:nvPr>
            <p:ph type="sldNum" sz="quarter" idx="5"/>
          </p:nvPr>
        </p:nvSpPr>
        <p:spPr/>
        <p:txBody>
          <a:bodyPr/>
          <a:lstStyle/>
          <a:p>
            <a:fld id="{2459C202-079E-4326-B408-08386BC30100}" type="slidenum">
              <a:rPr lang="en-US" smtClean="0"/>
              <a:t>17</a:t>
            </a:fld>
            <a:endParaRPr lang="en-US"/>
          </a:p>
        </p:txBody>
      </p:sp>
    </p:spTree>
    <p:extLst>
      <p:ext uri="{BB962C8B-B14F-4D97-AF65-F5344CB8AC3E}">
        <p14:creationId xmlns:p14="http://schemas.microsoft.com/office/powerpoint/2010/main" val="2952283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http://www.planning.ri.gov/documents/comp_handbook/4_HistoricCultural.pdf</a:t>
            </a:r>
            <a:endParaRPr lang="en-US" dirty="0"/>
          </a:p>
        </p:txBody>
      </p:sp>
      <p:sp>
        <p:nvSpPr>
          <p:cNvPr id="4" name="Slide Number Placeholder 3"/>
          <p:cNvSpPr>
            <a:spLocks noGrp="1"/>
          </p:cNvSpPr>
          <p:nvPr>
            <p:ph type="sldNum" sz="quarter" idx="5"/>
          </p:nvPr>
        </p:nvSpPr>
        <p:spPr/>
        <p:txBody>
          <a:bodyPr/>
          <a:lstStyle/>
          <a:p>
            <a:fld id="{2459C202-079E-4326-B408-08386BC30100}" type="slidenum">
              <a:rPr lang="en-US" smtClean="0"/>
              <a:t>18</a:t>
            </a:fld>
            <a:endParaRPr lang="en-US"/>
          </a:p>
        </p:txBody>
      </p:sp>
    </p:spTree>
    <p:extLst>
      <p:ext uri="{BB962C8B-B14F-4D97-AF65-F5344CB8AC3E}">
        <p14:creationId xmlns:p14="http://schemas.microsoft.com/office/powerpoint/2010/main" val="292583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D4D3-5024-487A-9ED2-FE71D8B660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ADA942-D33A-4103-9001-99E14DEEA0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B6E6F4-83DD-47B3-9D3E-D87029A05E05}"/>
              </a:ext>
            </a:extLst>
          </p:cNvPr>
          <p:cNvSpPr>
            <a:spLocks noGrp="1"/>
          </p:cNvSpPr>
          <p:nvPr>
            <p:ph type="dt" sz="half" idx="10"/>
          </p:nvPr>
        </p:nvSpPr>
        <p:spPr/>
        <p:txBody>
          <a:bodyPr/>
          <a:lstStyle/>
          <a:p>
            <a:fld id="{F78A892A-E9BC-4343-AEA8-89915E7E83D7}" type="datetime1">
              <a:rPr lang="en-US" smtClean="0"/>
              <a:t>2/3/2020</a:t>
            </a:fld>
            <a:endParaRPr lang="en-US"/>
          </a:p>
        </p:txBody>
      </p:sp>
      <p:sp>
        <p:nvSpPr>
          <p:cNvPr id="5" name="Footer Placeholder 4">
            <a:extLst>
              <a:ext uri="{FF2B5EF4-FFF2-40B4-BE49-F238E27FC236}">
                <a16:creationId xmlns:a16="http://schemas.microsoft.com/office/drawing/2014/main" id="{4901EFCA-906A-4710-AED6-35B0EDCCA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58AC0-3E38-4C9D-B3A4-950080E602ED}"/>
              </a:ext>
            </a:extLst>
          </p:cNvPr>
          <p:cNvSpPr>
            <a:spLocks noGrp="1"/>
          </p:cNvSpPr>
          <p:nvPr>
            <p:ph type="sldNum" sz="quarter" idx="12"/>
          </p:nvPr>
        </p:nvSpPr>
        <p:spPr/>
        <p:txBody>
          <a:bodyPr/>
          <a:lstStyle/>
          <a:p>
            <a:fld id="{D1A19686-2B10-4D2C-837A-B9F3CD2ED943}" type="slidenum">
              <a:rPr lang="en-US" smtClean="0"/>
              <a:t>‹#›</a:t>
            </a:fld>
            <a:endParaRPr lang="en-US"/>
          </a:p>
        </p:txBody>
      </p:sp>
    </p:spTree>
    <p:extLst>
      <p:ext uri="{BB962C8B-B14F-4D97-AF65-F5344CB8AC3E}">
        <p14:creationId xmlns:p14="http://schemas.microsoft.com/office/powerpoint/2010/main" val="292949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5583-77D9-40FA-B53D-D40E28ACCD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F4715C-32F8-48F3-9F06-0645D245A5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FF594E-255A-4FAE-8A94-873C7CDFF4EA}"/>
              </a:ext>
            </a:extLst>
          </p:cNvPr>
          <p:cNvSpPr>
            <a:spLocks noGrp="1"/>
          </p:cNvSpPr>
          <p:nvPr>
            <p:ph type="dt" sz="half" idx="10"/>
          </p:nvPr>
        </p:nvSpPr>
        <p:spPr/>
        <p:txBody>
          <a:bodyPr/>
          <a:lstStyle/>
          <a:p>
            <a:fld id="{4774D0C5-4596-475B-B938-8A12CD59AD82}" type="datetime1">
              <a:rPr lang="en-US" smtClean="0"/>
              <a:t>2/3/2020</a:t>
            </a:fld>
            <a:endParaRPr lang="en-US"/>
          </a:p>
        </p:txBody>
      </p:sp>
      <p:sp>
        <p:nvSpPr>
          <p:cNvPr id="5" name="Footer Placeholder 4">
            <a:extLst>
              <a:ext uri="{FF2B5EF4-FFF2-40B4-BE49-F238E27FC236}">
                <a16:creationId xmlns:a16="http://schemas.microsoft.com/office/drawing/2014/main" id="{9BC39F00-B074-47F4-9AFA-0890AE946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41B8A-A061-4CED-92EB-101045512F8F}"/>
              </a:ext>
            </a:extLst>
          </p:cNvPr>
          <p:cNvSpPr>
            <a:spLocks noGrp="1"/>
          </p:cNvSpPr>
          <p:nvPr>
            <p:ph type="sldNum" sz="quarter" idx="12"/>
          </p:nvPr>
        </p:nvSpPr>
        <p:spPr/>
        <p:txBody>
          <a:bodyPr/>
          <a:lstStyle/>
          <a:p>
            <a:fld id="{D1A19686-2B10-4D2C-837A-B9F3CD2ED943}" type="slidenum">
              <a:rPr lang="en-US" smtClean="0"/>
              <a:t>‹#›</a:t>
            </a:fld>
            <a:endParaRPr lang="en-US"/>
          </a:p>
        </p:txBody>
      </p:sp>
    </p:spTree>
    <p:extLst>
      <p:ext uri="{BB962C8B-B14F-4D97-AF65-F5344CB8AC3E}">
        <p14:creationId xmlns:p14="http://schemas.microsoft.com/office/powerpoint/2010/main" val="34115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6682EC-DD39-48C5-8B0D-A99F843DE3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34FA8A-9D2A-4DCF-B82C-07BD6D2AF9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D06F1-23DE-44ED-AE99-B35B6C2DBA6B}"/>
              </a:ext>
            </a:extLst>
          </p:cNvPr>
          <p:cNvSpPr>
            <a:spLocks noGrp="1"/>
          </p:cNvSpPr>
          <p:nvPr>
            <p:ph type="dt" sz="half" idx="10"/>
          </p:nvPr>
        </p:nvSpPr>
        <p:spPr/>
        <p:txBody>
          <a:bodyPr/>
          <a:lstStyle/>
          <a:p>
            <a:fld id="{2869E30C-217F-4871-BA70-5E12A84E4934}" type="datetime1">
              <a:rPr lang="en-US" smtClean="0"/>
              <a:t>2/3/2020</a:t>
            </a:fld>
            <a:endParaRPr lang="en-US"/>
          </a:p>
        </p:txBody>
      </p:sp>
      <p:sp>
        <p:nvSpPr>
          <p:cNvPr id="5" name="Footer Placeholder 4">
            <a:extLst>
              <a:ext uri="{FF2B5EF4-FFF2-40B4-BE49-F238E27FC236}">
                <a16:creationId xmlns:a16="http://schemas.microsoft.com/office/drawing/2014/main" id="{314800E0-F9B0-4D66-B808-60292A049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3A06FC-0D58-441A-B8C6-A06F173D484F}"/>
              </a:ext>
            </a:extLst>
          </p:cNvPr>
          <p:cNvSpPr>
            <a:spLocks noGrp="1"/>
          </p:cNvSpPr>
          <p:nvPr>
            <p:ph type="sldNum" sz="quarter" idx="12"/>
          </p:nvPr>
        </p:nvSpPr>
        <p:spPr/>
        <p:txBody>
          <a:bodyPr/>
          <a:lstStyle/>
          <a:p>
            <a:fld id="{D1A19686-2B10-4D2C-837A-B9F3CD2ED943}" type="slidenum">
              <a:rPr lang="en-US" smtClean="0"/>
              <a:t>‹#›</a:t>
            </a:fld>
            <a:endParaRPr lang="en-US"/>
          </a:p>
        </p:txBody>
      </p:sp>
    </p:spTree>
    <p:extLst>
      <p:ext uri="{BB962C8B-B14F-4D97-AF65-F5344CB8AC3E}">
        <p14:creationId xmlns:p14="http://schemas.microsoft.com/office/powerpoint/2010/main" val="1595880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F3C1-63F0-43BE-99E3-669AC4A1FA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3CD46-902E-40FE-A471-3FC0E37FBC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9930F-7A39-4445-98E7-81498B9F43D1}"/>
              </a:ext>
            </a:extLst>
          </p:cNvPr>
          <p:cNvSpPr>
            <a:spLocks noGrp="1"/>
          </p:cNvSpPr>
          <p:nvPr>
            <p:ph type="dt" sz="half" idx="10"/>
          </p:nvPr>
        </p:nvSpPr>
        <p:spPr/>
        <p:txBody>
          <a:bodyPr/>
          <a:lstStyle/>
          <a:p>
            <a:fld id="{F0BC639E-DB56-416E-9FEE-547191256480}" type="datetime1">
              <a:rPr lang="en-US" smtClean="0"/>
              <a:t>2/3/2020</a:t>
            </a:fld>
            <a:endParaRPr lang="en-US"/>
          </a:p>
        </p:txBody>
      </p:sp>
      <p:sp>
        <p:nvSpPr>
          <p:cNvPr id="5" name="Footer Placeholder 4">
            <a:extLst>
              <a:ext uri="{FF2B5EF4-FFF2-40B4-BE49-F238E27FC236}">
                <a16:creationId xmlns:a16="http://schemas.microsoft.com/office/drawing/2014/main" id="{CF153D27-EED1-4A7B-AB6C-735DA9528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06020-807A-436C-98D0-6FB1FEE2650F}"/>
              </a:ext>
            </a:extLst>
          </p:cNvPr>
          <p:cNvSpPr>
            <a:spLocks noGrp="1"/>
          </p:cNvSpPr>
          <p:nvPr>
            <p:ph type="sldNum" sz="quarter" idx="12"/>
          </p:nvPr>
        </p:nvSpPr>
        <p:spPr/>
        <p:txBody>
          <a:bodyPr/>
          <a:lstStyle/>
          <a:p>
            <a:fld id="{D1A19686-2B10-4D2C-837A-B9F3CD2ED943}" type="slidenum">
              <a:rPr lang="en-US" smtClean="0"/>
              <a:t>‹#›</a:t>
            </a:fld>
            <a:endParaRPr lang="en-US"/>
          </a:p>
        </p:txBody>
      </p:sp>
    </p:spTree>
    <p:extLst>
      <p:ext uri="{BB962C8B-B14F-4D97-AF65-F5344CB8AC3E}">
        <p14:creationId xmlns:p14="http://schemas.microsoft.com/office/powerpoint/2010/main" val="305055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2162-82CB-495A-8C94-9BFFD35C38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AFC0E1-B53B-4904-92FC-77E131DDD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0C1CB1-72BE-4A46-9B2B-D1D92AE6602C}"/>
              </a:ext>
            </a:extLst>
          </p:cNvPr>
          <p:cNvSpPr>
            <a:spLocks noGrp="1"/>
          </p:cNvSpPr>
          <p:nvPr>
            <p:ph type="dt" sz="half" idx="10"/>
          </p:nvPr>
        </p:nvSpPr>
        <p:spPr/>
        <p:txBody>
          <a:bodyPr/>
          <a:lstStyle/>
          <a:p>
            <a:fld id="{7DDA1A09-9582-41BA-B2EF-15AA2FA6259D}" type="datetime1">
              <a:rPr lang="en-US" smtClean="0"/>
              <a:t>2/3/2020</a:t>
            </a:fld>
            <a:endParaRPr lang="en-US"/>
          </a:p>
        </p:txBody>
      </p:sp>
      <p:sp>
        <p:nvSpPr>
          <p:cNvPr id="5" name="Footer Placeholder 4">
            <a:extLst>
              <a:ext uri="{FF2B5EF4-FFF2-40B4-BE49-F238E27FC236}">
                <a16:creationId xmlns:a16="http://schemas.microsoft.com/office/drawing/2014/main" id="{B9C4653F-4B29-4682-AA92-66122CAF8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853B6-D7D8-4B10-B53C-AA2B852D765A}"/>
              </a:ext>
            </a:extLst>
          </p:cNvPr>
          <p:cNvSpPr>
            <a:spLocks noGrp="1"/>
          </p:cNvSpPr>
          <p:nvPr>
            <p:ph type="sldNum" sz="quarter" idx="12"/>
          </p:nvPr>
        </p:nvSpPr>
        <p:spPr/>
        <p:txBody>
          <a:bodyPr/>
          <a:lstStyle/>
          <a:p>
            <a:fld id="{D1A19686-2B10-4D2C-837A-B9F3CD2ED943}" type="slidenum">
              <a:rPr lang="en-US" smtClean="0"/>
              <a:t>‹#›</a:t>
            </a:fld>
            <a:endParaRPr lang="en-US"/>
          </a:p>
        </p:txBody>
      </p:sp>
    </p:spTree>
    <p:extLst>
      <p:ext uri="{BB962C8B-B14F-4D97-AF65-F5344CB8AC3E}">
        <p14:creationId xmlns:p14="http://schemas.microsoft.com/office/powerpoint/2010/main" val="119411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5AA83-2D55-4221-9C80-320830AA4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50C0D6-791A-4FAC-B499-B2CF088C0C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25BA6C-EB2A-42E9-8F12-C3C9FF3C1F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9B0058-ED40-4EBF-8C34-3E20821A2BE7}"/>
              </a:ext>
            </a:extLst>
          </p:cNvPr>
          <p:cNvSpPr>
            <a:spLocks noGrp="1"/>
          </p:cNvSpPr>
          <p:nvPr>
            <p:ph type="dt" sz="half" idx="10"/>
          </p:nvPr>
        </p:nvSpPr>
        <p:spPr/>
        <p:txBody>
          <a:bodyPr/>
          <a:lstStyle/>
          <a:p>
            <a:fld id="{C5C2C807-7C88-410E-86F0-92825F2723C6}" type="datetime1">
              <a:rPr lang="en-US" smtClean="0"/>
              <a:t>2/3/2020</a:t>
            </a:fld>
            <a:endParaRPr lang="en-US"/>
          </a:p>
        </p:txBody>
      </p:sp>
      <p:sp>
        <p:nvSpPr>
          <p:cNvPr id="6" name="Footer Placeholder 5">
            <a:extLst>
              <a:ext uri="{FF2B5EF4-FFF2-40B4-BE49-F238E27FC236}">
                <a16:creationId xmlns:a16="http://schemas.microsoft.com/office/drawing/2014/main" id="{0D028221-DD0C-4DFD-97A8-BE1165080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47AD23-3002-4C4A-A08D-52620D18D183}"/>
              </a:ext>
            </a:extLst>
          </p:cNvPr>
          <p:cNvSpPr>
            <a:spLocks noGrp="1"/>
          </p:cNvSpPr>
          <p:nvPr>
            <p:ph type="sldNum" sz="quarter" idx="12"/>
          </p:nvPr>
        </p:nvSpPr>
        <p:spPr/>
        <p:txBody>
          <a:bodyPr/>
          <a:lstStyle/>
          <a:p>
            <a:fld id="{D1A19686-2B10-4D2C-837A-B9F3CD2ED943}" type="slidenum">
              <a:rPr lang="en-US" smtClean="0"/>
              <a:t>‹#›</a:t>
            </a:fld>
            <a:endParaRPr lang="en-US"/>
          </a:p>
        </p:txBody>
      </p:sp>
    </p:spTree>
    <p:extLst>
      <p:ext uri="{BB962C8B-B14F-4D97-AF65-F5344CB8AC3E}">
        <p14:creationId xmlns:p14="http://schemas.microsoft.com/office/powerpoint/2010/main" val="123779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19F7-1CC9-421C-B9B9-F17B1C3501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DF62C6-FCCB-4EC1-B326-A4B223254B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BC9A98-17D1-4459-ABB0-27E16D100C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E78F0D-E5BF-4542-9BBD-FA6D13DF8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460C10-7CE3-40C5-85B9-51E9D3721D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029016-4F13-44DD-88B7-8D2C76F4C4E8}"/>
              </a:ext>
            </a:extLst>
          </p:cNvPr>
          <p:cNvSpPr>
            <a:spLocks noGrp="1"/>
          </p:cNvSpPr>
          <p:nvPr>
            <p:ph type="dt" sz="half" idx="10"/>
          </p:nvPr>
        </p:nvSpPr>
        <p:spPr/>
        <p:txBody>
          <a:bodyPr/>
          <a:lstStyle/>
          <a:p>
            <a:fld id="{8ED579DB-E6FD-4193-B00F-4380113F1E9B}" type="datetime1">
              <a:rPr lang="en-US" smtClean="0"/>
              <a:t>2/3/2020</a:t>
            </a:fld>
            <a:endParaRPr lang="en-US"/>
          </a:p>
        </p:txBody>
      </p:sp>
      <p:sp>
        <p:nvSpPr>
          <p:cNvPr id="8" name="Footer Placeholder 7">
            <a:extLst>
              <a:ext uri="{FF2B5EF4-FFF2-40B4-BE49-F238E27FC236}">
                <a16:creationId xmlns:a16="http://schemas.microsoft.com/office/drawing/2014/main" id="{730C1F07-92A1-4E5D-9F54-94FB397787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7CC356-C920-4C23-9111-20CD188BF3BA}"/>
              </a:ext>
            </a:extLst>
          </p:cNvPr>
          <p:cNvSpPr>
            <a:spLocks noGrp="1"/>
          </p:cNvSpPr>
          <p:nvPr>
            <p:ph type="sldNum" sz="quarter" idx="12"/>
          </p:nvPr>
        </p:nvSpPr>
        <p:spPr/>
        <p:txBody>
          <a:bodyPr/>
          <a:lstStyle/>
          <a:p>
            <a:fld id="{D1A19686-2B10-4D2C-837A-B9F3CD2ED943}" type="slidenum">
              <a:rPr lang="en-US" smtClean="0"/>
              <a:t>‹#›</a:t>
            </a:fld>
            <a:endParaRPr lang="en-US"/>
          </a:p>
        </p:txBody>
      </p:sp>
    </p:spTree>
    <p:extLst>
      <p:ext uri="{BB962C8B-B14F-4D97-AF65-F5344CB8AC3E}">
        <p14:creationId xmlns:p14="http://schemas.microsoft.com/office/powerpoint/2010/main" val="93807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5D00-51AD-43AF-8D7F-1479EFF7FA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21A6A6-9D40-46E5-A3A7-DDE57D7DB58F}"/>
              </a:ext>
            </a:extLst>
          </p:cNvPr>
          <p:cNvSpPr>
            <a:spLocks noGrp="1"/>
          </p:cNvSpPr>
          <p:nvPr>
            <p:ph type="dt" sz="half" idx="10"/>
          </p:nvPr>
        </p:nvSpPr>
        <p:spPr/>
        <p:txBody>
          <a:bodyPr/>
          <a:lstStyle/>
          <a:p>
            <a:fld id="{CDD4D068-B4CC-4755-A916-A6CC30C09FC1}" type="datetime1">
              <a:rPr lang="en-US" smtClean="0"/>
              <a:t>2/3/2020</a:t>
            </a:fld>
            <a:endParaRPr lang="en-US"/>
          </a:p>
        </p:txBody>
      </p:sp>
      <p:sp>
        <p:nvSpPr>
          <p:cNvPr id="4" name="Footer Placeholder 3">
            <a:extLst>
              <a:ext uri="{FF2B5EF4-FFF2-40B4-BE49-F238E27FC236}">
                <a16:creationId xmlns:a16="http://schemas.microsoft.com/office/drawing/2014/main" id="{C90EB54F-2E15-42E2-9FCB-74E4D54739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ADB3EB-DF1E-4F95-9F7D-A190F7F53B82}"/>
              </a:ext>
            </a:extLst>
          </p:cNvPr>
          <p:cNvSpPr>
            <a:spLocks noGrp="1"/>
          </p:cNvSpPr>
          <p:nvPr>
            <p:ph type="sldNum" sz="quarter" idx="12"/>
          </p:nvPr>
        </p:nvSpPr>
        <p:spPr/>
        <p:txBody>
          <a:bodyPr/>
          <a:lstStyle/>
          <a:p>
            <a:fld id="{D1A19686-2B10-4D2C-837A-B9F3CD2ED943}" type="slidenum">
              <a:rPr lang="en-US" smtClean="0"/>
              <a:t>‹#›</a:t>
            </a:fld>
            <a:endParaRPr lang="en-US"/>
          </a:p>
        </p:txBody>
      </p:sp>
    </p:spTree>
    <p:extLst>
      <p:ext uri="{BB962C8B-B14F-4D97-AF65-F5344CB8AC3E}">
        <p14:creationId xmlns:p14="http://schemas.microsoft.com/office/powerpoint/2010/main" val="129054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87DDE3-AEBE-4891-B889-48E886C8483E}"/>
              </a:ext>
            </a:extLst>
          </p:cNvPr>
          <p:cNvSpPr>
            <a:spLocks noGrp="1"/>
          </p:cNvSpPr>
          <p:nvPr>
            <p:ph type="dt" sz="half" idx="10"/>
          </p:nvPr>
        </p:nvSpPr>
        <p:spPr/>
        <p:txBody>
          <a:bodyPr/>
          <a:lstStyle/>
          <a:p>
            <a:fld id="{8F12849C-7F8E-43D4-A4D8-E9781F0FC23E}" type="datetime1">
              <a:rPr lang="en-US" smtClean="0"/>
              <a:t>2/3/2020</a:t>
            </a:fld>
            <a:endParaRPr lang="en-US"/>
          </a:p>
        </p:txBody>
      </p:sp>
      <p:sp>
        <p:nvSpPr>
          <p:cNvPr id="3" name="Footer Placeholder 2">
            <a:extLst>
              <a:ext uri="{FF2B5EF4-FFF2-40B4-BE49-F238E27FC236}">
                <a16:creationId xmlns:a16="http://schemas.microsoft.com/office/drawing/2014/main" id="{E9B00CF1-6893-46CD-A18B-DFD68320FE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FB08D-0001-49CE-9C9A-C32F54ECC907}"/>
              </a:ext>
            </a:extLst>
          </p:cNvPr>
          <p:cNvSpPr>
            <a:spLocks noGrp="1"/>
          </p:cNvSpPr>
          <p:nvPr>
            <p:ph type="sldNum" sz="quarter" idx="12"/>
          </p:nvPr>
        </p:nvSpPr>
        <p:spPr/>
        <p:txBody>
          <a:bodyPr/>
          <a:lstStyle/>
          <a:p>
            <a:fld id="{D1A19686-2B10-4D2C-837A-B9F3CD2ED943}" type="slidenum">
              <a:rPr lang="en-US" smtClean="0"/>
              <a:t>‹#›</a:t>
            </a:fld>
            <a:endParaRPr lang="en-US"/>
          </a:p>
        </p:txBody>
      </p:sp>
    </p:spTree>
    <p:extLst>
      <p:ext uri="{BB962C8B-B14F-4D97-AF65-F5344CB8AC3E}">
        <p14:creationId xmlns:p14="http://schemas.microsoft.com/office/powerpoint/2010/main" val="248164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575C2-ECA9-4DA3-BE0C-889EB9A9D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CD1917-3C54-4496-AEEB-7003633E1C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46C741-A0CD-4CFD-99CF-222706B05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7FEDA8-0AEA-4B58-9495-42F402D62E3B}"/>
              </a:ext>
            </a:extLst>
          </p:cNvPr>
          <p:cNvSpPr>
            <a:spLocks noGrp="1"/>
          </p:cNvSpPr>
          <p:nvPr>
            <p:ph type="dt" sz="half" idx="10"/>
          </p:nvPr>
        </p:nvSpPr>
        <p:spPr/>
        <p:txBody>
          <a:bodyPr/>
          <a:lstStyle/>
          <a:p>
            <a:fld id="{19FA4BFC-6B15-4F44-83FD-74C5BD4DE95E}" type="datetime1">
              <a:rPr lang="en-US" smtClean="0"/>
              <a:t>2/3/2020</a:t>
            </a:fld>
            <a:endParaRPr lang="en-US"/>
          </a:p>
        </p:txBody>
      </p:sp>
      <p:sp>
        <p:nvSpPr>
          <p:cNvPr id="6" name="Footer Placeholder 5">
            <a:extLst>
              <a:ext uri="{FF2B5EF4-FFF2-40B4-BE49-F238E27FC236}">
                <a16:creationId xmlns:a16="http://schemas.microsoft.com/office/drawing/2014/main" id="{3360D7FB-3FBE-469C-BB74-BBA76156A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C5100-FCD1-4016-B08E-A78D48A1BA72}"/>
              </a:ext>
            </a:extLst>
          </p:cNvPr>
          <p:cNvSpPr>
            <a:spLocks noGrp="1"/>
          </p:cNvSpPr>
          <p:nvPr>
            <p:ph type="sldNum" sz="quarter" idx="12"/>
          </p:nvPr>
        </p:nvSpPr>
        <p:spPr/>
        <p:txBody>
          <a:bodyPr/>
          <a:lstStyle/>
          <a:p>
            <a:fld id="{D1A19686-2B10-4D2C-837A-B9F3CD2ED943}" type="slidenum">
              <a:rPr lang="en-US" smtClean="0"/>
              <a:t>‹#›</a:t>
            </a:fld>
            <a:endParaRPr lang="en-US"/>
          </a:p>
        </p:txBody>
      </p:sp>
    </p:spTree>
    <p:extLst>
      <p:ext uri="{BB962C8B-B14F-4D97-AF65-F5344CB8AC3E}">
        <p14:creationId xmlns:p14="http://schemas.microsoft.com/office/powerpoint/2010/main" val="324564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7AE8-27FD-4D2E-984F-DA8B332CE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4EA401-E928-4917-BE6B-9946A7ED3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A02A90-742D-42B5-BDA9-79C2C143E5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8D9D12-0CBC-469E-BE64-B10E489F19E0}"/>
              </a:ext>
            </a:extLst>
          </p:cNvPr>
          <p:cNvSpPr>
            <a:spLocks noGrp="1"/>
          </p:cNvSpPr>
          <p:nvPr>
            <p:ph type="dt" sz="half" idx="10"/>
          </p:nvPr>
        </p:nvSpPr>
        <p:spPr/>
        <p:txBody>
          <a:bodyPr/>
          <a:lstStyle/>
          <a:p>
            <a:fld id="{2DE6467C-D1DA-4B1F-B1E4-86C457AE14A6}" type="datetime1">
              <a:rPr lang="en-US" smtClean="0"/>
              <a:t>2/3/2020</a:t>
            </a:fld>
            <a:endParaRPr lang="en-US"/>
          </a:p>
        </p:txBody>
      </p:sp>
      <p:sp>
        <p:nvSpPr>
          <p:cNvPr id="6" name="Footer Placeholder 5">
            <a:extLst>
              <a:ext uri="{FF2B5EF4-FFF2-40B4-BE49-F238E27FC236}">
                <a16:creationId xmlns:a16="http://schemas.microsoft.com/office/drawing/2014/main" id="{081FE278-8C44-4718-B6BC-0DA14D087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5C0D0-739B-40C6-B794-BC8E76032F68}"/>
              </a:ext>
            </a:extLst>
          </p:cNvPr>
          <p:cNvSpPr>
            <a:spLocks noGrp="1"/>
          </p:cNvSpPr>
          <p:nvPr>
            <p:ph type="sldNum" sz="quarter" idx="12"/>
          </p:nvPr>
        </p:nvSpPr>
        <p:spPr/>
        <p:txBody>
          <a:bodyPr/>
          <a:lstStyle/>
          <a:p>
            <a:fld id="{D1A19686-2B10-4D2C-837A-B9F3CD2ED943}" type="slidenum">
              <a:rPr lang="en-US" smtClean="0"/>
              <a:t>‹#›</a:t>
            </a:fld>
            <a:endParaRPr lang="en-US"/>
          </a:p>
        </p:txBody>
      </p:sp>
    </p:spTree>
    <p:extLst>
      <p:ext uri="{BB962C8B-B14F-4D97-AF65-F5344CB8AC3E}">
        <p14:creationId xmlns:p14="http://schemas.microsoft.com/office/powerpoint/2010/main" val="2984240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84F84B-B7FE-446B-A860-C49CA737B5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BA75C3-5FD2-499D-9567-C475703175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6154B-97CA-4D90-A4B3-BC784D9F5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172A1-4295-4043-8C80-AC293DB1C73D}" type="datetime1">
              <a:rPr lang="en-US" smtClean="0"/>
              <a:t>2/3/2020</a:t>
            </a:fld>
            <a:endParaRPr lang="en-US"/>
          </a:p>
        </p:txBody>
      </p:sp>
      <p:sp>
        <p:nvSpPr>
          <p:cNvPr id="5" name="Footer Placeholder 4">
            <a:extLst>
              <a:ext uri="{FF2B5EF4-FFF2-40B4-BE49-F238E27FC236}">
                <a16:creationId xmlns:a16="http://schemas.microsoft.com/office/drawing/2014/main" id="{C0D5845C-8634-4F85-9BDC-E3201BFAAC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9FFD68-5E5B-4673-8510-DACE9E90E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19686-2B10-4D2C-837A-B9F3CD2ED943}" type="slidenum">
              <a:rPr lang="en-US" smtClean="0"/>
              <a:t>‹#›</a:t>
            </a:fld>
            <a:endParaRPr lang="en-US"/>
          </a:p>
        </p:txBody>
      </p:sp>
    </p:spTree>
    <p:extLst>
      <p:ext uri="{BB962C8B-B14F-4D97-AF65-F5344CB8AC3E}">
        <p14:creationId xmlns:p14="http://schemas.microsoft.com/office/powerpoint/2010/main" val="98935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2FC12F-EFAF-467C-B53F-CE615051A3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91" y="428416"/>
            <a:ext cx="11904617" cy="5927934"/>
          </a:xfrm>
          <a:prstGeom prst="rect">
            <a:avLst/>
          </a:prstGeom>
        </p:spPr>
      </p:pic>
      <p:sp>
        <p:nvSpPr>
          <p:cNvPr id="2" name="Title 1">
            <a:extLst>
              <a:ext uri="{FF2B5EF4-FFF2-40B4-BE49-F238E27FC236}">
                <a16:creationId xmlns:a16="http://schemas.microsoft.com/office/drawing/2014/main" id="{25530355-9153-474B-891B-BB3132E87522}"/>
              </a:ext>
            </a:extLst>
          </p:cNvPr>
          <p:cNvSpPr>
            <a:spLocks noGrp="1"/>
          </p:cNvSpPr>
          <p:nvPr>
            <p:ph type="ctrTitle"/>
          </p:nvPr>
        </p:nvSpPr>
        <p:spPr/>
        <p:txBody>
          <a:bodyPr/>
          <a:lstStyle/>
          <a:p>
            <a:r>
              <a:rPr lang="en-US" b="1" dirty="0"/>
              <a:t>Information on Historic Properties</a:t>
            </a:r>
          </a:p>
        </p:txBody>
      </p:sp>
      <p:sp>
        <p:nvSpPr>
          <p:cNvPr id="4" name="Subtitle 3">
            <a:extLst>
              <a:ext uri="{FF2B5EF4-FFF2-40B4-BE49-F238E27FC236}">
                <a16:creationId xmlns:a16="http://schemas.microsoft.com/office/drawing/2014/main" id="{4A4DE4EB-E5D1-46C7-A5A6-6C2FDD760C42}"/>
              </a:ext>
            </a:extLst>
          </p:cNvPr>
          <p:cNvSpPr>
            <a:spLocks noGrp="1"/>
          </p:cNvSpPr>
          <p:nvPr>
            <p:ph type="subTitle" idx="1"/>
          </p:nvPr>
        </p:nvSpPr>
        <p:spPr>
          <a:xfrm>
            <a:off x="3048000" y="4404471"/>
            <a:ext cx="9144000" cy="1655762"/>
          </a:xfrm>
        </p:spPr>
        <p:txBody>
          <a:bodyPr/>
          <a:lstStyle/>
          <a:p>
            <a:r>
              <a:rPr lang="en-US" i="1" dirty="0"/>
              <a:t>To better inform Planning Board Demolition Approval</a:t>
            </a:r>
          </a:p>
        </p:txBody>
      </p:sp>
      <p:sp>
        <p:nvSpPr>
          <p:cNvPr id="3" name="Date Placeholder 2">
            <a:extLst>
              <a:ext uri="{FF2B5EF4-FFF2-40B4-BE49-F238E27FC236}">
                <a16:creationId xmlns:a16="http://schemas.microsoft.com/office/drawing/2014/main" id="{06255802-A26D-4459-9FC1-7902412AF6B0}"/>
              </a:ext>
            </a:extLst>
          </p:cNvPr>
          <p:cNvSpPr>
            <a:spLocks noGrp="1"/>
          </p:cNvSpPr>
          <p:nvPr>
            <p:ph type="dt" sz="half" idx="10"/>
          </p:nvPr>
        </p:nvSpPr>
        <p:spPr/>
        <p:txBody>
          <a:bodyPr/>
          <a:lstStyle/>
          <a:p>
            <a:fld id="{3A96986F-0D8F-43C6-8BFF-F66A36813E6E}" type="datetime1">
              <a:rPr lang="en-US" smtClean="0"/>
              <a:t>2/3/2020</a:t>
            </a:fld>
            <a:endParaRPr lang="en-US"/>
          </a:p>
        </p:txBody>
      </p:sp>
      <p:sp>
        <p:nvSpPr>
          <p:cNvPr id="5" name="Slide Number Placeholder 4">
            <a:extLst>
              <a:ext uri="{FF2B5EF4-FFF2-40B4-BE49-F238E27FC236}">
                <a16:creationId xmlns:a16="http://schemas.microsoft.com/office/drawing/2014/main" id="{0D9DD94B-0FDB-4DF3-91AB-637CFA29784F}"/>
              </a:ext>
            </a:extLst>
          </p:cNvPr>
          <p:cNvSpPr>
            <a:spLocks noGrp="1"/>
          </p:cNvSpPr>
          <p:nvPr>
            <p:ph type="sldNum" sz="quarter" idx="12"/>
          </p:nvPr>
        </p:nvSpPr>
        <p:spPr/>
        <p:txBody>
          <a:bodyPr/>
          <a:lstStyle/>
          <a:p>
            <a:fld id="{D1A19686-2B10-4D2C-837A-B9F3CD2ED943}" type="slidenum">
              <a:rPr lang="en-US" smtClean="0"/>
              <a:t>1</a:t>
            </a:fld>
            <a:endParaRPr lang="en-US"/>
          </a:p>
        </p:txBody>
      </p:sp>
    </p:spTree>
    <p:extLst>
      <p:ext uri="{BB962C8B-B14F-4D97-AF65-F5344CB8AC3E}">
        <p14:creationId xmlns:p14="http://schemas.microsoft.com/office/powerpoint/2010/main" val="244193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CED747B-7942-427D-BE44-C15E924E67B1}"/>
              </a:ext>
            </a:extLst>
          </p:cNvPr>
          <p:cNvSpPr>
            <a:spLocks noGrp="1"/>
          </p:cNvSpPr>
          <p:nvPr>
            <p:ph type="dt" sz="half" idx="10"/>
          </p:nvPr>
        </p:nvSpPr>
        <p:spPr/>
        <p:txBody>
          <a:bodyPr/>
          <a:lstStyle/>
          <a:p>
            <a:fld id="{F0BC639E-DB56-416E-9FEE-547191256480}" type="datetime1">
              <a:rPr lang="en-US" smtClean="0"/>
              <a:t>2/3/2020</a:t>
            </a:fld>
            <a:endParaRPr lang="en-US"/>
          </a:p>
        </p:txBody>
      </p:sp>
      <p:sp>
        <p:nvSpPr>
          <p:cNvPr id="5" name="Slide Number Placeholder 4">
            <a:extLst>
              <a:ext uri="{FF2B5EF4-FFF2-40B4-BE49-F238E27FC236}">
                <a16:creationId xmlns:a16="http://schemas.microsoft.com/office/drawing/2014/main" id="{40402070-D9C7-432F-99C4-465D8424C47E}"/>
              </a:ext>
            </a:extLst>
          </p:cNvPr>
          <p:cNvSpPr>
            <a:spLocks noGrp="1"/>
          </p:cNvSpPr>
          <p:nvPr>
            <p:ph type="sldNum" sz="quarter" idx="12"/>
          </p:nvPr>
        </p:nvSpPr>
        <p:spPr/>
        <p:txBody>
          <a:bodyPr/>
          <a:lstStyle/>
          <a:p>
            <a:fld id="{D1A19686-2B10-4D2C-837A-B9F3CD2ED943}" type="slidenum">
              <a:rPr lang="en-US" smtClean="0"/>
              <a:t>10</a:t>
            </a:fld>
            <a:endParaRPr lang="en-US"/>
          </a:p>
        </p:txBody>
      </p:sp>
      <p:sp>
        <p:nvSpPr>
          <p:cNvPr id="6" name="Title 5">
            <a:extLst>
              <a:ext uri="{FF2B5EF4-FFF2-40B4-BE49-F238E27FC236}">
                <a16:creationId xmlns:a16="http://schemas.microsoft.com/office/drawing/2014/main" id="{1239D5CE-606C-42E8-A712-1287CB72C4E2}"/>
              </a:ext>
            </a:extLst>
          </p:cNvPr>
          <p:cNvSpPr>
            <a:spLocks noGrp="1"/>
          </p:cNvSpPr>
          <p:nvPr>
            <p:ph type="title" idx="4294967295"/>
          </p:nvPr>
        </p:nvSpPr>
        <p:spPr>
          <a:xfrm>
            <a:off x="804991" y="1709738"/>
            <a:ext cx="10515600" cy="2852737"/>
          </a:xfrm>
        </p:spPr>
        <p:txBody>
          <a:bodyPr>
            <a:normAutofit/>
          </a:bodyPr>
          <a:lstStyle/>
          <a:p>
            <a:pPr algn="ctr"/>
            <a:r>
              <a:rPr lang="en-US" i="1" dirty="0"/>
              <a:t>National Register</a:t>
            </a:r>
            <a:r>
              <a:rPr lang="en-US" dirty="0"/>
              <a:t> Districts and </a:t>
            </a:r>
            <a:r>
              <a:rPr lang="en-US" i="1" dirty="0"/>
              <a:t>National Historic Landmark </a:t>
            </a:r>
            <a:r>
              <a:rPr lang="en-US" dirty="0"/>
              <a:t>Districts are composed of </a:t>
            </a:r>
            <a:r>
              <a:rPr lang="en-US" b="1" dirty="0"/>
              <a:t>contributing</a:t>
            </a:r>
            <a:r>
              <a:rPr lang="en-US" dirty="0"/>
              <a:t> and </a:t>
            </a:r>
            <a:r>
              <a:rPr lang="en-US" b="1" dirty="0"/>
              <a:t>non-contributing</a:t>
            </a:r>
            <a:r>
              <a:rPr lang="en-US" dirty="0"/>
              <a:t> buildings</a:t>
            </a:r>
          </a:p>
        </p:txBody>
      </p:sp>
    </p:spTree>
    <p:extLst>
      <p:ext uri="{BB962C8B-B14F-4D97-AF65-F5344CB8AC3E}">
        <p14:creationId xmlns:p14="http://schemas.microsoft.com/office/powerpoint/2010/main" val="288598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68B7D2-8A79-4BD6-9565-43B42F65FEE0}"/>
              </a:ext>
            </a:extLst>
          </p:cNvPr>
          <p:cNvSpPr>
            <a:spLocks noGrp="1"/>
          </p:cNvSpPr>
          <p:nvPr>
            <p:ph type="title"/>
          </p:nvPr>
        </p:nvSpPr>
        <p:spPr/>
        <p:txBody>
          <a:bodyPr>
            <a:noAutofit/>
          </a:bodyPr>
          <a:lstStyle/>
          <a:p>
            <a:r>
              <a:rPr lang="en-US" sz="2800" b="1" dirty="0">
                <a:latin typeface="+mn-lt"/>
              </a:rPr>
              <a:t>Contributing Building</a:t>
            </a:r>
            <a:br>
              <a:rPr lang="en-US" sz="3600" dirty="0"/>
            </a:br>
            <a:endParaRPr lang="en-US" sz="3600" dirty="0"/>
          </a:p>
        </p:txBody>
      </p:sp>
      <p:pic>
        <p:nvPicPr>
          <p:cNvPr id="16" name="Content Placeholder 15">
            <a:extLst>
              <a:ext uri="{FF2B5EF4-FFF2-40B4-BE49-F238E27FC236}">
                <a16:creationId xmlns:a16="http://schemas.microsoft.com/office/drawing/2014/main" id="{8D0A92A3-4B31-4808-AEDE-9145B74D83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3389965"/>
            <a:ext cx="3139718" cy="2006803"/>
          </a:xfrm>
        </p:spPr>
      </p:pic>
      <p:sp>
        <p:nvSpPr>
          <p:cNvPr id="7" name="Text Placeholder 6">
            <a:extLst>
              <a:ext uri="{FF2B5EF4-FFF2-40B4-BE49-F238E27FC236}">
                <a16:creationId xmlns:a16="http://schemas.microsoft.com/office/drawing/2014/main" id="{9230D9B4-C646-4272-A64B-A04144741AC9}"/>
              </a:ext>
            </a:extLst>
          </p:cNvPr>
          <p:cNvSpPr>
            <a:spLocks noGrp="1"/>
          </p:cNvSpPr>
          <p:nvPr>
            <p:ph type="body" sz="half" idx="2"/>
          </p:nvPr>
        </p:nvSpPr>
        <p:spPr/>
        <p:txBody>
          <a:bodyPr/>
          <a:lstStyle/>
          <a:p>
            <a:r>
              <a:rPr lang="en-US" sz="2400" dirty="0"/>
              <a:t>Meets at least one of the 4 criteria and falls within the district’s statement of significance and/or constructed within period of significance </a:t>
            </a:r>
          </a:p>
          <a:p>
            <a:endParaRPr lang="en-US" dirty="0"/>
          </a:p>
        </p:txBody>
      </p:sp>
      <p:sp>
        <p:nvSpPr>
          <p:cNvPr id="4" name="Date Placeholder 3">
            <a:extLst>
              <a:ext uri="{FF2B5EF4-FFF2-40B4-BE49-F238E27FC236}">
                <a16:creationId xmlns:a16="http://schemas.microsoft.com/office/drawing/2014/main" id="{D8C50727-6E8B-4804-833F-06B04D1CCE1B}"/>
              </a:ext>
            </a:extLst>
          </p:cNvPr>
          <p:cNvSpPr>
            <a:spLocks noGrp="1"/>
          </p:cNvSpPr>
          <p:nvPr>
            <p:ph type="dt" sz="half" idx="10"/>
          </p:nvPr>
        </p:nvSpPr>
        <p:spPr/>
        <p:txBody>
          <a:bodyPr/>
          <a:lstStyle/>
          <a:p>
            <a:fld id="{F0BC639E-DB56-416E-9FEE-547191256480}" type="datetime1">
              <a:rPr lang="en-US" smtClean="0"/>
              <a:t>2/3/2020</a:t>
            </a:fld>
            <a:endParaRPr lang="en-US"/>
          </a:p>
        </p:txBody>
      </p:sp>
      <p:sp>
        <p:nvSpPr>
          <p:cNvPr id="5" name="Slide Number Placeholder 4">
            <a:extLst>
              <a:ext uri="{FF2B5EF4-FFF2-40B4-BE49-F238E27FC236}">
                <a16:creationId xmlns:a16="http://schemas.microsoft.com/office/drawing/2014/main" id="{AB137477-A4F1-4CCE-AE8E-33364C5FBD3D}"/>
              </a:ext>
            </a:extLst>
          </p:cNvPr>
          <p:cNvSpPr>
            <a:spLocks noGrp="1"/>
          </p:cNvSpPr>
          <p:nvPr>
            <p:ph type="sldNum" sz="quarter" idx="12"/>
          </p:nvPr>
        </p:nvSpPr>
        <p:spPr/>
        <p:txBody>
          <a:bodyPr/>
          <a:lstStyle/>
          <a:p>
            <a:fld id="{D1A19686-2B10-4D2C-837A-B9F3CD2ED943}" type="slidenum">
              <a:rPr lang="en-US" smtClean="0"/>
              <a:t>11</a:t>
            </a:fld>
            <a:endParaRPr lang="en-US"/>
          </a:p>
        </p:txBody>
      </p:sp>
      <p:pic>
        <p:nvPicPr>
          <p:cNvPr id="12" name="Picture 11">
            <a:extLst>
              <a:ext uri="{FF2B5EF4-FFF2-40B4-BE49-F238E27FC236}">
                <a16:creationId xmlns:a16="http://schemas.microsoft.com/office/drawing/2014/main" id="{D059DA7B-8250-4D23-8C5E-46B830B3B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996951"/>
            <a:ext cx="2632788" cy="1974591"/>
          </a:xfrm>
          <a:prstGeom prst="rect">
            <a:avLst/>
          </a:prstGeom>
        </p:spPr>
      </p:pic>
      <p:pic>
        <p:nvPicPr>
          <p:cNvPr id="14" name="Picture 13">
            <a:extLst>
              <a:ext uri="{FF2B5EF4-FFF2-40B4-BE49-F238E27FC236}">
                <a16:creationId xmlns:a16="http://schemas.microsoft.com/office/drawing/2014/main" id="{2727BDDF-D9F1-45C1-8E10-8B2C295BB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910" y="996950"/>
            <a:ext cx="2632789" cy="1974592"/>
          </a:xfrm>
          <a:prstGeom prst="rect">
            <a:avLst/>
          </a:prstGeom>
        </p:spPr>
      </p:pic>
      <p:pic>
        <p:nvPicPr>
          <p:cNvPr id="18" name="Picture 17">
            <a:extLst>
              <a:ext uri="{FF2B5EF4-FFF2-40B4-BE49-F238E27FC236}">
                <a16:creationId xmlns:a16="http://schemas.microsoft.com/office/drawing/2014/main" id="{2A7598F7-94EA-4DCB-9DC5-FE428F05E7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6907" y="3246835"/>
            <a:ext cx="2998787" cy="2249090"/>
          </a:xfrm>
          <a:prstGeom prst="rect">
            <a:avLst/>
          </a:prstGeom>
        </p:spPr>
      </p:pic>
    </p:spTree>
    <p:extLst>
      <p:ext uri="{BB962C8B-B14F-4D97-AF65-F5344CB8AC3E}">
        <p14:creationId xmlns:p14="http://schemas.microsoft.com/office/powerpoint/2010/main" val="4205712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F252764-C04A-4CBD-B45B-3381A6BA3278}"/>
              </a:ext>
            </a:extLst>
          </p:cNvPr>
          <p:cNvSpPr>
            <a:spLocks noGrp="1"/>
          </p:cNvSpPr>
          <p:nvPr>
            <p:ph type="title"/>
          </p:nvPr>
        </p:nvSpPr>
        <p:spPr/>
        <p:txBody>
          <a:bodyPr/>
          <a:lstStyle/>
          <a:p>
            <a:pPr lvl="0">
              <a:spcBef>
                <a:spcPts val="1000"/>
              </a:spcBef>
            </a:pPr>
            <a:r>
              <a:rPr lang="en-US" sz="2800" b="1" dirty="0">
                <a:solidFill>
                  <a:prstClr val="black"/>
                </a:solidFill>
                <a:latin typeface="Calibri" panose="020F0502020204030204"/>
                <a:ea typeface="+mn-ea"/>
                <a:cs typeface="+mn-cs"/>
              </a:rPr>
              <a:t>Non-Contributing Building</a:t>
            </a:r>
            <a:br>
              <a:rPr lang="en-US" sz="2400" b="1" dirty="0">
                <a:solidFill>
                  <a:prstClr val="black"/>
                </a:solidFill>
                <a:latin typeface="Calibri" panose="020F0502020204030204"/>
                <a:ea typeface="+mn-ea"/>
                <a:cs typeface="+mn-cs"/>
              </a:rPr>
            </a:br>
            <a:endParaRPr lang="en-US" dirty="0"/>
          </a:p>
        </p:txBody>
      </p:sp>
      <p:pic>
        <p:nvPicPr>
          <p:cNvPr id="13" name="Content Placeholder 12">
            <a:extLst>
              <a:ext uri="{FF2B5EF4-FFF2-40B4-BE49-F238E27FC236}">
                <a16:creationId xmlns:a16="http://schemas.microsoft.com/office/drawing/2014/main" id="{A3AE5CB8-F533-4CE2-A6BF-346D1B5416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7826" y="457200"/>
            <a:ext cx="2168921" cy="2891895"/>
          </a:xfrm>
        </p:spPr>
      </p:pic>
      <p:sp>
        <p:nvSpPr>
          <p:cNvPr id="11" name="Text Placeholder 10">
            <a:extLst>
              <a:ext uri="{FF2B5EF4-FFF2-40B4-BE49-F238E27FC236}">
                <a16:creationId xmlns:a16="http://schemas.microsoft.com/office/drawing/2014/main" id="{E98E17C6-E850-4D78-A631-41159BA9E1E5}"/>
              </a:ext>
            </a:extLst>
          </p:cNvPr>
          <p:cNvSpPr>
            <a:spLocks noGrp="1"/>
          </p:cNvSpPr>
          <p:nvPr>
            <p:ph type="body" sz="half" idx="2"/>
          </p:nvPr>
        </p:nvSpPr>
        <p:spPr/>
        <p:txBody>
          <a:bodyPr>
            <a:normAutofit/>
          </a:bodyPr>
          <a:lstStyle/>
          <a:p>
            <a:pPr lvl="0"/>
            <a:r>
              <a:rPr lang="en-US" sz="2400" dirty="0">
                <a:solidFill>
                  <a:prstClr val="black"/>
                </a:solidFill>
              </a:rPr>
              <a:t>Does not contribute to the statement of significance and/or was not constructed during period of significance</a:t>
            </a:r>
          </a:p>
        </p:txBody>
      </p:sp>
      <p:sp>
        <p:nvSpPr>
          <p:cNvPr id="7" name="Date Placeholder 6">
            <a:extLst>
              <a:ext uri="{FF2B5EF4-FFF2-40B4-BE49-F238E27FC236}">
                <a16:creationId xmlns:a16="http://schemas.microsoft.com/office/drawing/2014/main" id="{5292A0AC-BE77-49A8-9B8A-16D58E85D6C2}"/>
              </a:ext>
            </a:extLst>
          </p:cNvPr>
          <p:cNvSpPr>
            <a:spLocks noGrp="1"/>
          </p:cNvSpPr>
          <p:nvPr>
            <p:ph type="dt" sz="half" idx="10"/>
          </p:nvPr>
        </p:nvSpPr>
        <p:spPr/>
        <p:txBody>
          <a:bodyPr/>
          <a:lstStyle/>
          <a:p>
            <a:fld id="{8ED579DB-E6FD-4193-B00F-4380113F1E9B}" type="datetime1">
              <a:rPr lang="en-US" smtClean="0"/>
              <a:t>2/3/2020</a:t>
            </a:fld>
            <a:endParaRPr lang="en-US"/>
          </a:p>
        </p:txBody>
      </p:sp>
      <p:sp>
        <p:nvSpPr>
          <p:cNvPr id="8" name="Slide Number Placeholder 7">
            <a:extLst>
              <a:ext uri="{FF2B5EF4-FFF2-40B4-BE49-F238E27FC236}">
                <a16:creationId xmlns:a16="http://schemas.microsoft.com/office/drawing/2014/main" id="{12722B70-C755-42DC-AB59-04A4DE7C8795}"/>
              </a:ext>
            </a:extLst>
          </p:cNvPr>
          <p:cNvSpPr>
            <a:spLocks noGrp="1"/>
          </p:cNvSpPr>
          <p:nvPr>
            <p:ph type="sldNum" sz="quarter" idx="12"/>
          </p:nvPr>
        </p:nvSpPr>
        <p:spPr/>
        <p:txBody>
          <a:bodyPr/>
          <a:lstStyle/>
          <a:p>
            <a:fld id="{D1A19686-2B10-4D2C-837A-B9F3CD2ED943}" type="slidenum">
              <a:rPr lang="en-US" smtClean="0"/>
              <a:t>12</a:t>
            </a:fld>
            <a:endParaRPr lang="en-US"/>
          </a:p>
        </p:txBody>
      </p:sp>
      <p:pic>
        <p:nvPicPr>
          <p:cNvPr id="15" name="Picture 14">
            <a:extLst>
              <a:ext uri="{FF2B5EF4-FFF2-40B4-BE49-F238E27FC236}">
                <a16:creationId xmlns:a16="http://schemas.microsoft.com/office/drawing/2014/main" id="{F38EFA5B-7C20-4FBC-B21B-0FA8484F8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0732" y="457200"/>
            <a:ext cx="2186085" cy="2914780"/>
          </a:xfrm>
          <a:prstGeom prst="rect">
            <a:avLst/>
          </a:prstGeom>
        </p:spPr>
      </p:pic>
      <p:pic>
        <p:nvPicPr>
          <p:cNvPr id="17" name="Picture 16">
            <a:extLst>
              <a:ext uri="{FF2B5EF4-FFF2-40B4-BE49-F238E27FC236}">
                <a16:creationId xmlns:a16="http://schemas.microsoft.com/office/drawing/2014/main" id="{72D11F22-ECF4-4B42-B517-2BDCA3C09A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3395" y="3762440"/>
            <a:ext cx="3458547" cy="2593910"/>
          </a:xfrm>
          <a:prstGeom prst="rect">
            <a:avLst/>
          </a:prstGeom>
        </p:spPr>
      </p:pic>
    </p:spTree>
    <p:extLst>
      <p:ext uri="{BB962C8B-B14F-4D97-AF65-F5344CB8AC3E}">
        <p14:creationId xmlns:p14="http://schemas.microsoft.com/office/powerpoint/2010/main" val="3613123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8947AF-E3D0-4E30-BDA3-86AB88277667}"/>
              </a:ext>
            </a:extLst>
          </p:cNvPr>
          <p:cNvSpPr>
            <a:spLocks noGrp="1"/>
          </p:cNvSpPr>
          <p:nvPr>
            <p:ph type="title"/>
          </p:nvPr>
        </p:nvSpPr>
        <p:spPr/>
        <p:txBody>
          <a:bodyPr/>
          <a:lstStyle/>
          <a:p>
            <a:r>
              <a:rPr lang="en-US" dirty="0"/>
              <a:t>Planning for Historic Properties</a:t>
            </a:r>
          </a:p>
        </p:txBody>
      </p:sp>
      <p:sp>
        <p:nvSpPr>
          <p:cNvPr id="8" name="Text Placeholder 7">
            <a:extLst>
              <a:ext uri="{FF2B5EF4-FFF2-40B4-BE49-F238E27FC236}">
                <a16:creationId xmlns:a16="http://schemas.microsoft.com/office/drawing/2014/main" id="{658415B5-608F-4987-A728-DB5C1D169A19}"/>
              </a:ext>
            </a:extLst>
          </p:cNvPr>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D3E0875E-EB25-4BE7-AFE9-053C39D51ECA}"/>
              </a:ext>
            </a:extLst>
          </p:cNvPr>
          <p:cNvSpPr>
            <a:spLocks noGrp="1"/>
          </p:cNvSpPr>
          <p:nvPr>
            <p:ph type="dt" sz="half" idx="10"/>
          </p:nvPr>
        </p:nvSpPr>
        <p:spPr/>
        <p:txBody>
          <a:bodyPr/>
          <a:lstStyle/>
          <a:p>
            <a:fld id="{19FA4BFC-6B15-4F44-83FD-74C5BD4DE95E}" type="datetime1">
              <a:rPr lang="en-US" smtClean="0"/>
              <a:t>2/3/2020</a:t>
            </a:fld>
            <a:endParaRPr lang="en-US"/>
          </a:p>
        </p:txBody>
      </p:sp>
      <p:sp>
        <p:nvSpPr>
          <p:cNvPr id="6" name="Slide Number Placeholder 5">
            <a:extLst>
              <a:ext uri="{FF2B5EF4-FFF2-40B4-BE49-F238E27FC236}">
                <a16:creationId xmlns:a16="http://schemas.microsoft.com/office/drawing/2014/main" id="{1ABDB2A7-410F-484F-B897-9A5CF0FD9A6C}"/>
              </a:ext>
            </a:extLst>
          </p:cNvPr>
          <p:cNvSpPr>
            <a:spLocks noGrp="1"/>
          </p:cNvSpPr>
          <p:nvPr>
            <p:ph type="sldNum" sz="quarter" idx="12"/>
          </p:nvPr>
        </p:nvSpPr>
        <p:spPr/>
        <p:txBody>
          <a:bodyPr/>
          <a:lstStyle/>
          <a:p>
            <a:fld id="{D1A19686-2B10-4D2C-837A-B9F3CD2ED943}" type="slidenum">
              <a:rPr lang="en-US" smtClean="0"/>
              <a:t>13</a:t>
            </a:fld>
            <a:endParaRPr lang="en-US"/>
          </a:p>
        </p:txBody>
      </p:sp>
    </p:spTree>
    <p:extLst>
      <p:ext uri="{BB962C8B-B14F-4D97-AF65-F5344CB8AC3E}">
        <p14:creationId xmlns:p14="http://schemas.microsoft.com/office/powerpoint/2010/main" val="1197199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C514-A9DB-4227-8F4D-30E41ACFF030}"/>
              </a:ext>
            </a:extLst>
          </p:cNvPr>
          <p:cNvSpPr>
            <a:spLocks noGrp="1"/>
          </p:cNvSpPr>
          <p:nvPr>
            <p:ph type="title"/>
          </p:nvPr>
        </p:nvSpPr>
        <p:spPr/>
        <p:txBody>
          <a:bodyPr/>
          <a:lstStyle/>
          <a:p>
            <a:r>
              <a:rPr lang="en-US" dirty="0"/>
              <a:t>Planning Board Demolition Approval Required Findings</a:t>
            </a:r>
          </a:p>
        </p:txBody>
      </p:sp>
      <p:sp>
        <p:nvSpPr>
          <p:cNvPr id="3" name="Content Placeholder 2">
            <a:extLst>
              <a:ext uri="{FF2B5EF4-FFF2-40B4-BE49-F238E27FC236}">
                <a16:creationId xmlns:a16="http://schemas.microsoft.com/office/drawing/2014/main" id="{64E4D349-E82E-4C19-A1C8-8945680F24E9}"/>
              </a:ext>
            </a:extLst>
          </p:cNvPr>
          <p:cNvSpPr>
            <a:spLocks noGrp="1"/>
          </p:cNvSpPr>
          <p:nvPr>
            <p:ph idx="1"/>
          </p:nvPr>
        </p:nvSpPr>
        <p:spPr/>
        <p:txBody>
          <a:bodyPr>
            <a:normAutofit/>
          </a:bodyPr>
          <a:lstStyle/>
          <a:p>
            <a:pPr marL="514350" indent="-514350">
              <a:buFont typeface="+mj-lt"/>
              <a:buAutoNum type="arabicPeriod"/>
            </a:pPr>
            <a:r>
              <a:rPr lang="en-US" dirty="0"/>
              <a:t>The granting of a permit is not detrimental to the public health, safety, and general welfare of the community.</a:t>
            </a:r>
          </a:p>
          <a:p>
            <a:pPr marL="514350" indent="-514350">
              <a:buFont typeface="+mj-lt"/>
              <a:buAutoNum type="arabicPeriod"/>
            </a:pPr>
            <a:r>
              <a:rPr lang="en-US" dirty="0"/>
              <a:t>The proposed demolition of the structure is consistent with the goals and policies of the </a:t>
            </a:r>
            <a:r>
              <a:rPr lang="en-US" b="1" dirty="0"/>
              <a:t>Comprehensive Plan</a:t>
            </a:r>
            <a:r>
              <a:rPr lang="en-US" dirty="0"/>
              <a:t>.</a:t>
            </a:r>
          </a:p>
          <a:p>
            <a:pPr marL="514350" indent="-514350">
              <a:buFont typeface="+mj-lt"/>
              <a:buAutoNum type="arabicPeriod"/>
            </a:pPr>
            <a:r>
              <a:rPr lang="en-US" dirty="0"/>
              <a:t>The proposed demolition does not create land with constraints to development.</a:t>
            </a:r>
          </a:p>
          <a:p>
            <a:pPr marL="514350" indent="-514350">
              <a:buFont typeface="+mj-lt"/>
              <a:buAutoNum type="arabicPeriod"/>
            </a:pPr>
            <a:r>
              <a:rPr lang="en-US" dirty="0"/>
              <a:t>The proposed demolition does no harm to the </a:t>
            </a:r>
            <a:r>
              <a:rPr lang="en-US" i="1" dirty="0"/>
              <a:t>character</a:t>
            </a:r>
            <a:r>
              <a:rPr lang="en-US" dirty="0"/>
              <a:t> of the immediate neighborhood or area of the city.</a:t>
            </a:r>
          </a:p>
          <a:p>
            <a:pPr marL="0" indent="0">
              <a:buNone/>
            </a:pPr>
            <a:r>
              <a:rPr lang="en-US" sz="1000" i="1" dirty="0"/>
              <a:t>Newport Code of Ordinances. Section 17.86.070</a:t>
            </a:r>
          </a:p>
          <a:p>
            <a:pPr marL="0" indent="0">
              <a:buNone/>
            </a:pPr>
            <a:endParaRPr lang="en-US" dirty="0"/>
          </a:p>
        </p:txBody>
      </p:sp>
      <p:sp>
        <p:nvSpPr>
          <p:cNvPr id="4" name="Date Placeholder 3">
            <a:extLst>
              <a:ext uri="{FF2B5EF4-FFF2-40B4-BE49-F238E27FC236}">
                <a16:creationId xmlns:a16="http://schemas.microsoft.com/office/drawing/2014/main" id="{9594DF5D-DC12-42FD-B2AE-01B381B3BCD2}"/>
              </a:ext>
            </a:extLst>
          </p:cNvPr>
          <p:cNvSpPr>
            <a:spLocks noGrp="1"/>
          </p:cNvSpPr>
          <p:nvPr>
            <p:ph type="dt" sz="half" idx="10"/>
          </p:nvPr>
        </p:nvSpPr>
        <p:spPr/>
        <p:txBody>
          <a:bodyPr/>
          <a:lstStyle/>
          <a:p>
            <a:fld id="{F69134F9-2093-48F6-B75B-4CD467EEC26A}" type="datetime1">
              <a:rPr lang="en-US" smtClean="0"/>
              <a:t>2/3/2020</a:t>
            </a:fld>
            <a:endParaRPr lang="en-US"/>
          </a:p>
        </p:txBody>
      </p:sp>
      <p:sp>
        <p:nvSpPr>
          <p:cNvPr id="5" name="Slide Number Placeholder 4">
            <a:extLst>
              <a:ext uri="{FF2B5EF4-FFF2-40B4-BE49-F238E27FC236}">
                <a16:creationId xmlns:a16="http://schemas.microsoft.com/office/drawing/2014/main" id="{0B3FD46C-5ACF-4D6E-A2A8-A48CEC5BF51B}"/>
              </a:ext>
            </a:extLst>
          </p:cNvPr>
          <p:cNvSpPr>
            <a:spLocks noGrp="1"/>
          </p:cNvSpPr>
          <p:nvPr>
            <p:ph type="sldNum" sz="quarter" idx="12"/>
          </p:nvPr>
        </p:nvSpPr>
        <p:spPr/>
        <p:txBody>
          <a:bodyPr/>
          <a:lstStyle/>
          <a:p>
            <a:fld id="{D1A19686-2B10-4D2C-837A-B9F3CD2ED943}" type="slidenum">
              <a:rPr lang="en-US" smtClean="0"/>
              <a:t>14</a:t>
            </a:fld>
            <a:endParaRPr lang="en-US"/>
          </a:p>
        </p:txBody>
      </p:sp>
    </p:spTree>
    <p:extLst>
      <p:ext uri="{BB962C8B-B14F-4D97-AF65-F5344CB8AC3E}">
        <p14:creationId xmlns:p14="http://schemas.microsoft.com/office/powerpoint/2010/main" val="235136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ACB3-7D95-42F9-9276-67BD44F3C4EC}"/>
              </a:ext>
            </a:extLst>
          </p:cNvPr>
          <p:cNvSpPr>
            <a:spLocks noGrp="1"/>
          </p:cNvSpPr>
          <p:nvPr>
            <p:ph type="title"/>
          </p:nvPr>
        </p:nvSpPr>
        <p:spPr/>
        <p:txBody>
          <a:bodyPr/>
          <a:lstStyle/>
          <a:p>
            <a:r>
              <a:rPr lang="en-US" dirty="0"/>
              <a:t>Consistency with the Comprehensive Plan</a:t>
            </a:r>
          </a:p>
        </p:txBody>
      </p:sp>
      <p:sp>
        <p:nvSpPr>
          <p:cNvPr id="3" name="Content Placeholder 2">
            <a:extLst>
              <a:ext uri="{FF2B5EF4-FFF2-40B4-BE49-F238E27FC236}">
                <a16:creationId xmlns:a16="http://schemas.microsoft.com/office/drawing/2014/main" id="{4D4914DE-B14E-4AFF-968E-F25A33B608F5}"/>
              </a:ext>
            </a:extLst>
          </p:cNvPr>
          <p:cNvSpPr>
            <a:spLocks noGrp="1"/>
          </p:cNvSpPr>
          <p:nvPr>
            <p:ph idx="1"/>
          </p:nvPr>
        </p:nvSpPr>
        <p:spPr/>
        <p:txBody>
          <a:bodyPr>
            <a:normAutofit fontScale="92500"/>
          </a:bodyPr>
          <a:lstStyle/>
          <a:p>
            <a:pPr marL="0" indent="0">
              <a:buNone/>
            </a:pPr>
            <a:r>
              <a:rPr lang="en-US" i="1" dirty="0"/>
              <a:t>Consistency with the </a:t>
            </a:r>
            <a:r>
              <a:rPr lang="en-US" b="1" i="1" dirty="0"/>
              <a:t>Comprehensive Plan</a:t>
            </a:r>
            <a:r>
              <a:rPr lang="en-US" b="1" dirty="0"/>
              <a:t> </a:t>
            </a:r>
            <a:r>
              <a:rPr lang="en-US" dirty="0"/>
              <a:t>is a common planning concern. It is a requirement for </a:t>
            </a:r>
            <a:r>
              <a:rPr lang="en-US" b="1" dirty="0"/>
              <a:t>Development Plan Review, variances, and subdivisions</a:t>
            </a:r>
            <a:r>
              <a:rPr lang="en-US" dirty="0"/>
              <a:t>. The reviewing body should weigh all relevant aspects of the </a:t>
            </a:r>
            <a:r>
              <a:rPr lang="en-US" b="1" dirty="0"/>
              <a:t>Comprehensive Plan</a:t>
            </a:r>
            <a:r>
              <a:rPr lang="en-US" dirty="0"/>
              <a:t>, assigning weight to the matter at hand consistent with the intent of the Comprehensive Plan language, the intent of the review, and the type of proposed development. </a:t>
            </a:r>
            <a:r>
              <a:rPr lang="en-US" b="1" dirty="0"/>
              <a:t>Zoning ordinances </a:t>
            </a:r>
            <a:r>
              <a:rPr lang="en-US" dirty="0"/>
              <a:t>may be overturned by the RI Superior Court if they are found inconsistent with the </a:t>
            </a:r>
            <a:r>
              <a:rPr lang="en-US" b="1" dirty="0"/>
              <a:t>Comprehensive Plan.</a:t>
            </a:r>
            <a:endParaRPr lang="en-US" dirty="0"/>
          </a:p>
          <a:p>
            <a:pPr marL="0" indent="0">
              <a:buNone/>
            </a:pPr>
            <a:endParaRPr lang="en-US" b="1" dirty="0"/>
          </a:p>
          <a:p>
            <a:pPr marL="0" indent="0">
              <a:buNone/>
            </a:pPr>
            <a:r>
              <a:rPr lang="en-US" b="1" dirty="0"/>
              <a:t>Cultural and Historic resources </a:t>
            </a:r>
            <a:r>
              <a:rPr lang="en-US" dirty="0"/>
              <a:t>are a required component of a </a:t>
            </a:r>
            <a:r>
              <a:rPr lang="en-US" b="1" dirty="0"/>
              <a:t>Comprehensive Plan</a:t>
            </a:r>
            <a:r>
              <a:rPr lang="en-US" dirty="0"/>
              <a:t> in Rhode Island. </a:t>
            </a:r>
          </a:p>
          <a:p>
            <a:pPr marL="0" indent="0">
              <a:buNone/>
            </a:pPr>
            <a:r>
              <a:rPr lang="en-US" sz="1000" i="1" dirty="0"/>
              <a:t>RIGL 45-22.2-6</a:t>
            </a:r>
          </a:p>
        </p:txBody>
      </p:sp>
      <p:sp>
        <p:nvSpPr>
          <p:cNvPr id="4" name="Date Placeholder 3">
            <a:extLst>
              <a:ext uri="{FF2B5EF4-FFF2-40B4-BE49-F238E27FC236}">
                <a16:creationId xmlns:a16="http://schemas.microsoft.com/office/drawing/2014/main" id="{E00A2A0F-D61B-4A5C-8A61-EBDD2EB26951}"/>
              </a:ext>
            </a:extLst>
          </p:cNvPr>
          <p:cNvSpPr>
            <a:spLocks noGrp="1"/>
          </p:cNvSpPr>
          <p:nvPr>
            <p:ph type="dt" sz="half" idx="10"/>
          </p:nvPr>
        </p:nvSpPr>
        <p:spPr/>
        <p:txBody>
          <a:bodyPr/>
          <a:lstStyle/>
          <a:p>
            <a:fld id="{4B3579B0-BE55-4DAE-8D06-32D5DE4B5A5B}" type="datetime1">
              <a:rPr lang="en-US" smtClean="0"/>
              <a:t>2/3/2020</a:t>
            </a:fld>
            <a:endParaRPr lang="en-US"/>
          </a:p>
        </p:txBody>
      </p:sp>
      <p:sp>
        <p:nvSpPr>
          <p:cNvPr id="5" name="Slide Number Placeholder 4">
            <a:extLst>
              <a:ext uri="{FF2B5EF4-FFF2-40B4-BE49-F238E27FC236}">
                <a16:creationId xmlns:a16="http://schemas.microsoft.com/office/drawing/2014/main" id="{2B17D16D-777B-4115-9C17-D3D1250F73AE}"/>
              </a:ext>
            </a:extLst>
          </p:cNvPr>
          <p:cNvSpPr>
            <a:spLocks noGrp="1"/>
          </p:cNvSpPr>
          <p:nvPr>
            <p:ph type="sldNum" sz="quarter" idx="12"/>
          </p:nvPr>
        </p:nvSpPr>
        <p:spPr/>
        <p:txBody>
          <a:bodyPr/>
          <a:lstStyle/>
          <a:p>
            <a:fld id="{D1A19686-2B10-4D2C-837A-B9F3CD2ED943}" type="slidenum">
              <a:rPr lang="en-US" smtClean="0"/>
              <a:t>15</a:t>
            </a:fld>
            <a:endParaRPr lang="en-US"/>
          </a:p>
        </p:txBody>
      </p:sp>
    </p:spTree>
    <p:extLst>
      <p:ext uri="{BB962C8B-B14F-4D97-AF65-F5344CB8AC3E}">
        <p14:creationId xmlns:p14="http://schemas.microsoft.com/office/powerpoint/2010/main" val="4215341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BA42-EB36-4252-879B-EE34A8E7A518}"/>
              </a:ext>
            </a:extLst>
          </p:cNvPr>
          <p:cNvSpPr>
            <a:spLocks noGrp="1"/>
          </p:cNvSpPr>
          <p:nvPr>
            <p:ph type="title"/>
          </p:nvPr>
        </p:nvSpPr>
        <p:spPr/>
        <p:txBody>
          <a:bodyPr/>
          <a:lstStyle/>
          <a:p>
            <a:r>
              <a:rPr lang="en-US" dirty="0"/>
              <a:t>Consistent with the State Guide Plan</a:t>
            </a:r>
          </a:p>
        </p:txBody>
      </p:sp>
      <p:sp>
        <p:nvSpPr>
          <p:cNvPr id="3" name="Content Placeholder 2">
            <a:extLst>
              <a:ext uri="{FF2B5EF4-FFF2-40B4-BE49-F238E27FC236}">
                <a16:creationId xmlns:a16="http://schemas.microsoft.com/office/drawing/2014/main" id="{CBB2C3DB-D224-4E74-81C1-1230F73EBEDF}"/>
              </a:ext>
            </a:extLst>
          </p:cNvPr>
          <p:cNvSpPr>
            <a:spLocks noGrp="1"/>
          </p:cNvSpPr>
          <p:nvPr>
            <p:ph idx="1"/>
          </p:nvPr>
        </p:nvSpPr>
        <p:spPr/>
        <p:txBody>
          <a:bodyPr/>
          <a:lstStyle/>
          <a:p>
            <a:pPr marL="0" indent="0">
              <a:buNone/>
            </a:pPr>
            <a:r>
              <a:rPr lang="en-US" dirty="0"/>
              <a:t>Every comprehensive plan must be consistent with … the State Guide Plan and the laws of the State. </a:t>
            </a:r>
          </a:p>
          <a:p>
            <a:pPr marL="0" indent="0">
              <a:buNone/>
            </a:pPr>
            <a:r>
              <a:rPr lang="en-US" sz="1000" i="1" dirty="0"/>
              <a:t>The Rhode Island Comprehensive Planning Standards Guidance Handbook Series. Guidance Handbook #4: Planning for Historic and Cultural Resources. Section 1. General Information on Planning for Historic and Cultural Resources p. 2</a:t>
            </a:r>
          </a:p>
          <a:p>
            <a:pPr marL="0" indent="0">
              <a:buNone/>
            </a:pPr>
            <a:endParaRPr lang="en-US" dirty="0"/>
          </a:p>
        </p:txBody>
      </p:sp>
      <p:sp>
        <p:nvSpPr>
          <p:cNvPr id="4" name="Date Placeholder 3">
            <a:extLst>
              <a:ext uri="{FF2B5EF4-FFF2-40B4-BE49-F238E27FC236}">
                <a16:creationId xmlns:a16="http://schemas.microsoft.com/office/drawing/2014/main" id="{2B152827-9398-41A0-B8E6-50737A66C7A4}"/>
              </a:ext>
            </a:extLst>
          </p:cNvPr>
          <p:cNvSpPr>
            <a:spLocks noGrp="1"/>
          </p:cNvSpPr>
          <p:nvPr>
            <p:ph type="dt" sz="half" idx="10"/>
          </p:nvPr>
        </p:nvSpPr>
        <p:spPr/>
        <p:txBody>
          <a:bodyPr/>
          <a:lstStyle/>
          <a:p>
            <a:fld id="{2D2143DC-FFB7-44ED-B66E-E65517FED196}" type="datetime1">
              <a:rPr lang="en-US" smtClean="0"/>
              <a:t>2/3/2020</a:t>
            </a:fld>
            <a:endParaRPr lang="en-US"/>
          </a:p>
        </p:txBody>
      </p:sp>
      <p:sp>
        <p:nvSpPr>
          <p:cNvPr id="5" name="Slide Number Placeholder 4">
            <a:extLst>
              <a:ext uri="{FF2B5EF4-FFF2-40B4-BE49-F238E27FC236}">
                <a16:creationId xmlns:a16="http://schemas.microsoft.com/office/drawing/2014/main" id="{9DA7169A-8B46-41D7-9B61-938940F33E34}"/>
              </a:ext>
            </a:extLst>
          </p:cNvPr>
          <p:cNvSpPr>
            <a:spLocks noGrp="1"/>
          </p:cNvSpPr>
          <p:nvPr>
            <p:ph type="sldNum" sz="quarter" idx="12"/>
          </p:nvPr>
        </p:nvSpPr>
        <p:spPr/>
        <p:txBody>
          <a:bodyPr/>
          <a:lstStyle/>
          <a:p>
            <a:fld id="{D1A19686-2B10-4D2C-837A-B9F3CD2ED943}" type="slidenum">
              <a:rPr lang="en-US" smtClean="0"/>
              <a:t>16</a:t>
            </a:fld>
            <a:endParaRPr lang="en-US"/>
          </a:p>
        </p:txBody>
      </p:sp>
    </p:spTree>
    <p:extLst>
      <p:ext uri="{BB962C8B-B14F-4D97-AF65-F5344CB8AC3E}">
        <p14:creationId xmlns:p14="http://schemas.microsoft.com/office/powerpoint/2010/main" val="381163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191CA-16DB-4682-8750-AEB6BBB39496}"/>
              </a:ext>
            </a:extLst>
          </p:cNvPr>
          <p:cNvSpPr>
            <a:spLocks noGrp="1"/>
          </p:cNvSpPr>
          <p:nvPr>
            <p:ph type="title"/>
          </p:nvPr>
        </p:nvSpPr>
        <p:spPr/>
        <p:txBody>
          <a:bodyPr/>
          <a:lstStyle/>
          <a:p>
            <a:r>
              <a:rPr lang="en-US" dirty="0"/>
              <a:t>State Guide Plan</a:t>
            </a:r>
          </a:p>
        </p:txBody>
      </p:sp>
      <p:sp>
        <p:nvSpPr>
          <p:cNvPr id="3" name="Content Placeholder 2">
            <a:extLst>
              <a:ext uri="{FF2B5EF4-FFF2-40B4-BE49-F238E27FC236}">
                <a16:creationId xmlns:a16="http://schemas.microsoft.com/office/drawing/2014/main" id="{E1DCAD81-1B90-4F56-8639-D0A7E76283F2}"/>
              </a:ext>
            </a:extLst>
          </p:cNvPr>
          <p:cNvSpPr>
            <a:spLocks noGrp="1"/>
          </p:cNvSpPr>
          <p:nvPr>
            <p:ph idx="1"/>
          </p:nvPr>
        </p:nvSpPr>
        <p:spPr/>
        <p:txBody>
          <a:bodyPr>
            <a:normAutofit fontScale="92500" lnSpcReduction="10000"/>
          </a:bodyPr>
          <a:lstStyle/>
          <a:p>
            <a:r>
              <a:rPr lang="en-US" dirty="0"/>
              <a:t>Preserve </a:t>
            </a:r>
            <a:r>
              <a:rPr lang="en-US" i="1" dirty="0"/>
              <a:t>historic buildings, districts</a:t>
            </a:r>
            <a:r>
              <a:rPr lang="en-US" dirty="0"/>
              <a:t>, and archaeological sites. </a:t>
            </a:r>
          </a:p>
          <a:p>
            <a:pPr marL="0" indent="0">
              <a:buNone/>
            </a:pPr>
            <a:r>
              <a:rPr lang="en-US" sz="1100" i="1" dirty="0"/>
              <a:t>Land Use 2025: Rhode Island’s State Land Use Policies and Plan, LUP 24, page 2-10</a:t>
            </a:r>
          </a:p>
          <a:p>
            <a:r>
              <a:rPr lang="en-US" dirty="0"/>
              <a:t>Excellence in community design: communities that are high quality, energy efficient, safe, healthful, distinct, diverse, and aesthetically pleasing; </a:t>
            </a:r>
            <a:r>
              <a:rPr lang="en-US" i="1" dirty="0"/>
              <a:t>communities that are rich in </a:t>
            </a:r>
            <a:r>
              <a:rPr lang="en-US" dirty="0"/>
              <a:t>natural, </a:t>
            </a:r>
            <a:r>
              <a:rPr lang="en-US" i="1" dirty="0"/>
              <a:t>historical</a:t>
            </a:r>
            <a:r>
              <a:rPr lang="en-US" dirty="0"/>
              <a:t>, cultural, &amp; recreational </a:t>
            </a:r>
            <a:r>
              <a:rPr lang="en-US" i="1" dirty="0"/>
              <a:t>resources</a:t>
            </a:r>
            <a:r>
              <a:rPr lang="en-US" dirty="0"/>
              <a:t>; communities that provide abundant economic opportunities. </a:t>
            </a:r>
          </a:p>
          <a:p>
            <a:pPr marL="0" indent="0">
              <a:buNone/>
            </a:pPr>
            <a:r>
              <a:rPr lang="en-US" sz="1100" i="1" dirty="0"/>
              <a:t>Land Use 2025: Rhode Island’s State Land Use Policies and Plan, Goal 3, page 5-10</a:t>
            </a:r>
          </a:p>
          <a:p>
            <a:r>
              <a:rPr lang="en-US" i="1" dirty="0"/>
              <a:t>Preserve and enhance special districts and special places, supporting particular uses and resources. </a:t>
            </a:r>
          </a:p>
          <a:p>
            <a:pPr marL="0" indent="0">
              <a:buNone/>
            </a:pPr>
            <a:r>
              <a:rPr lang="en-US" sz="1000" i="1" dirty="0"/>
              <a:t>Land Use 2025: Rhode Island’s State Land Use Policies and Plan, Goal 3, Objective 3B page 5-10</a:t>
            </a:r>
            <a:endParaRPr lang="en-US" sz="1100" i="1" dirty="0"/>
          </a:p>
          <a:p>
            <a:r>
              <a:rPr lang="en-US" i="1" dirty="0"/>
              <a:t>Enhance and preserve historic and other aspects of neighborhoods and communities which add identity and character.</a:t>
            </a:r>
          </a:p>
          <a:p>
            <a:pPr marL="0" indent="0">
              <a:buNone/>
            </a:pPr>
            <a:r>
              <a:rPr lang="en-US" sz="1000" i="1" dirty="0"/>
              <a:t>State Housing Plan, 1-2-3 Stabilizing and Protecting Existing Areas, Policy B, page 1.2</a:t>
            </a:r>
            <a:endParaRPr lang="en-US" sz="1100" i="1" dirty="0"/>
          </a:p>
        </p:txBody>
      </p:sp>
      <p:sp>
        <p:nvSpPr>
          <p:cNvPr id="4" name="Date Placeholder 3">
            <a:extLst>
              <a:ext uri="{FF2B5EF4-FFF2-40B4-BE49-F238E27FC236}">
                <a16:creationId xmlns:a16="http://schemas.microsoft.com/office/drawing/2014/main" id="{492D6285-994F-4EDE-A365-2111C6CD29FA}"/>
              </a:ext>
            </a:extLst>
          </p:cNvPr>
          <p:cNvSpPr>
            <a:spLocks noGrp="1"/>
          </p:cNvSpPr>
          <p:nvPr>
            <p:ph type="dt" sz="half" idx="10"/>
          </p:nvPr>
        </p:nvSpPr>
        <p:spPr/>
        <p:txBody>
          <a:bodyPr/>
          <a:lstStyle/>
          <a:p>
            <a:fld id="{D90BEDB6-8F00-4FBC-90FC-A98344EE03DD}" type="datetime1">
              <a:rPr lang="en-US" smtClean="0"/>
              <a:t>2/3/2020</a:t>
            </a:fld>
            <a:endParaRPr lang="en-US"/>
          </a:p>
        </p:txBody>
      </p:sp>
      <p:sp>
        <p:nvSpPr>
          <p:cNvPr id="5" name="Slide Number Placeholder 4">
            <a:extLst>
              <a:ext uri="{FF2B5EF4-FFF2-40B4-BE49-F238E27FC236}">
                <a16:creationId xmlns:a16="http://schemas.microsoft.com/office/drawing/2014/main" id="{A2B94B4F-8CD4-403C-B4A5-0FA1479B2847}"/>
              </a:ext>
            </a:extLst>
          </p:cNvPr>
          <p:cNvSpPr>
            <a:spLocks noGrp="1"/>
          </p:cNvSpPr>
          <p:nvPr>
            <p:ph type="sldNum" sz="quarter" idx="12"/>
          </p:nvPr>
        </p:nvSpPr>
        <p:spPr/>
        <p:txBody>
          <a:bodyPr/>
          <a:lstStyle/>
          <a:p>
            <a:fld id="{D1A19686-2B10-4D2C-837A-B9F3CD2ED943}" type="slidenum">
              <a:rPr lang="en-US" smtClean="0"/>
              <a:t>17</a:t>
            </a:fld>
            <a:endParaRPr lang="en-US"/>
          </a:p>
        </p:txBody>
      </p:sp>
    </p:spTree>
    <p:extLst>
      <p:ext uri="{BB962C8B-B14F-4D97-AF65-F5344CB8AC3E}">
        <p14:creationId xmlns:p14="http://schemas.microsoft.com/office/powerpoint/2010/main" val="3417684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BDAFF9-BA2E-4726-994F-29C042901607}"/>
              </a:ext>
            </a:extLst>
          </p:cNvPr>
          <p:cNvSpPr>
            <a:spLocks noGrp="1"/>
          </p:cNvSpPr>
          <p:nvPr>
            <p:ph idx="1"/>
          </p:nvPr>
        </p:nvSpPr>
        <p:spPr>
          <a:xfrm>
            <a:off x="838200" y="1067520"/>
            <a:ext cx="10515600" cy="4351338"/>
          </a:xfrm>
        </p:spPr>
        <p:txBody>
          <a:bodyPr>
            <a:normAutofit lnSpcReduction="10000"/>
          </a:bodyPr>
          <a:lstStyle/>
          <a:p>
            <a:pPr marL="0" indent="0">
              <a:buNone/>
            </a:pPr>
            <a:r>
              <a:rPr lang="en-US" b="1" i="1" dirty="0"/>
              <a:t>“An understanding of where a community came from—its heritage—is essential to plan for what it will become. </a:t>
            </a:r>
          </a:p>
          <a:p>
            <a:pPr marL="0" indent="0">
              <a:buNone/>
            </a:pPr>
            <a:r>
              <a:rPr lang="en-US" sz="2400" dirty="0"/>
              <a:t>The physical remnants that represent this heritage tell us a story about the way that people lived, their values, and how the built environment changed over time. These resources help foster a connection to the past and our interconnectedness with other human beings, both past and present, and the environment. They also contribute to the character of a specific place and help determine its quality of life...</a:t>
            </a:r>
          </a:p>
          <a:p>
            <a:pPr marL="0" indent="0">
              <a:buNone/>
            </a:pPr>
            <a:r>
              <a:rPr lang="en-US" b="1" i="1" dirty="0"/>
              <a:t>Including historic and cultural resources as part of the planning process ensures that these significant resources are considered when formulating decisions about the built environment.”</a:t>
            </a:r>
          </a:p>
          <a:p>
            <a:pPr marL="0" indent="0">
              <a:buNone/>
            </a:pPr>
            <a:r>
              <a:rPr lang="en-US" sz="1000" i="1" dirty="0"/>
              <a:t>The Rhode Island Comprehensive Planning Standards Guidance Handbook Series. Guidance Handbook #4: Planning for Historic and Cultural Resources. Introduction p. ii</a:t>
            </a:r>
            <a:endParaRPr lang="en-US" sz="1100" i="1" dirty="0"/>
          </a:p>
        </p:txBody>
      </p:sp>
      <p:sp>
        <p:nvSpPr>
          <p:cNvPr id="4" name="Date Placeholder 3">
            <a:extLst>
              <a:ext uri="{FF2B5EF4-FFF2-40B4-BE49-F238E27FC236}">
                <a16:creationId xmlns:a16="http://schemas.microsoft.com/office/drawing/2014/main" id="{EAC71969-FFBA-4317-AA3E-BC371AAD28D4}"/>
              </a:ext>
            </a:extLst>
          </p:cNvPr>
          <p:cNvSpPr>
            <a:spLocks noGrp="1"/>
          </p:cNvSpPr>
          <p:nvPr>
            <p:ph type="dt" sz="half" idx="10"/>
          </p:nvPr>
        </p:nvSpPr>
        <p:spPr/>
        <p:txBody>
          <a:bodyPr/>
          <a:lstStyle/>
          <a:p>
            <a:fld id="{E272AE38-6F08-44FE-93B0-86BDB95F8A4A}" type="datetime1">
              <a:rPr lang="en-US" smtClean="0"/>
              <a:t>2/3/2020</a:t>
            </a:fld>
            <a:endParaRPr lang="en-US"/>
          </a:p>
        </p:txBody>
      </p:sp>
      <p:sp>
        <p:nvSpPr>
          <p:cNvPr id="5" name="Slide Number Placeholder 4">
            <a:extLst>
              <a:ext uri="{FF2B5EF4-FFF2-40B4-BE49-F238E27FC236}">
                <a16:creationId xmlns:a16="http://schemas.microsoft.com/office/drawing/2014/main" id="{7D7AFB4C-0E56-4C03-8C97-399F9797ED47}"/>
              </a:ext>
            </a:extLst>
          </p:cNvPr>
          <p:cNvSpPr>
            <a:spLocks noGrp="1"/>
          </p:cNvSpPr>
          <p:nvPr>
            <p:ph type="sldNum" sz="quarter" idx="12"/>
          </p:nvPr>
        </p:nvSpPr>
        <p:spPr/>
        <p:txBody>
          <a:bodyPr/>
          <a:lstStyle/>
          <a:p>
            <a:fld id="{D1A19686-2B10-4D2C-837A-B9F3CD2ED943}" type="slidenum">
              <a:rPr lang="en-US" smtClean="0"/>
              <a:t>18</a:t>
            </a:fld>
            <a:endParaRPr lang="en-US"/>
          </a:p>
        </p:txBody>
      </p:sp>
    </p:spTree>
    <p:extLst>
      <p:ext uri="{BB962C8B-B14F-4D97-AF65-F5344CB8AC3E}">
        <p14:creationId xmlns:p14="http://schemas.microsoft.com/office/powerpoint/2010/main" val="279451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2626-6117-43B8-81D8-EF1FA3D0B803}"/>
              </a:ext>
            </a:extLst>
          </p:cNvPr>
          <p:cNvSpPr>
            <a:spLocks noGrp="1"/>
          </p:cNvSpPr>
          <p:nvPr>
            <p:ph type="title"/>
          </p:nvPr>
        </p:nvSpPr>
        <p:spPr/>
        <p:txBody>
          <a:bodyPr/>
          <a:lstStyle/>
          <a:p>
            <a:r>
              <a:rPr lang="en-US" dirty="0"/>
              <a:t>Newport 2017 Comprehensive Plan</a:t>
            </a:r>
          </a:p>
        </p:txBody>
      </p:sp>
      <p:sp>
        <p:nvSpPr>
          <p:cNvPr id="3" name="Content Placeholder 2">
            <a:extLst>
              <a:ext uri="{FF2B5EF4-FFF2-40B4-BE49-F238E27FC236}">
                <a16:creationId xmlns:a16="http://schemas.microsoft.com/office/drawing/2014/main" id="{9E7D143C-95A4-4117-9B53-FDE2509AC757}"/>
              </a:ext>
            </a:extLst>
          </p:cNvPr>
          <p:cNvSpPr>
            <a:spLocks noGrp="1"/>
          </p:cNvSpPr>
          <p:nvPr>
            <p:ph idx="1"/>
          </p:nvPr>
        </p:nvSpPr>
        <p:spPr/>
        <p:txBody>
          <a:bodyPr>
            <a:normAutofit fontScale="85000" lnSpcReduction="10000"/>
          </a:bodyPr>
          <a:lstStyle/>
          <a:p>
            <a:pPr marL="0" indent="0">
              <a:buNone/>
            </a:pPr>
            <a:r>
              <a:rPr lang="en-US" dirty="0"/>
              <a:t>Relevant goals for </a:t>
            </a:r>
            <a:r>
              <a:rPr lang="en-US" b="1" dirty="0"/>
              <a:t>Demolition Approval </a:t>
            </a:r>
            <a:r>
              <a:rPr lang="en-US" dirty="0"/>
              <a:t>include </a:t>
            </a:r>
          </a:p>
          <a:p>
            <a:r>
              <a:rPr lang="en-US" dirty="0"/>
              <a:t>ED-1 (robust and diverse economy with suitable employment opportunities for residents and a stable tax base)</a:t>
            </a:r>
          </a:p>
          <a:p>
            <a:r>
              <a:rPr lang="en-US" dirty="0"/>
              <a:t>HC-1 (identify, protect, and enhance the City’s cultural and historical resources)</a:t>
            </a:r>
          </a:p>
          <a:p>
            <a:r>
              <a:rPr lang="en-US" dirty="0"/>
              <a:t>H-1 (preserve and protect existing housing resources in the community)</a:t>
            </a:r>
          </a:p>
          <a:p>
            <a:r>
              <a:rPr lang="en-US" dirty="0"/>
              <a:t>H-2 (preserve and enhance workforce and LMI housing)</a:t>
            </a:r>
          </a:p>
          <a:p>
            <a:r>
              <a:rPr lang="en-US" dirty="0"/>
              <a:t>CFS-2 (meet or exceed the State’s mandated solid waste recycling rate of 35%</a:t>
            </a:r>
          </a:p>
          <a:p>
            <a:r>
              <a:rPr lang="en-US" dirty="0"/>
              <a:t>EN-1 (make Newport a leader in energy conservation and renewable energy use).</a:t>
            </a:r>
          </a:p>
          <a:p>
            <a:pPr marL="0" indent="0">
              <a:buNone/>
            </a:pPr>
            <a:r>
              <a:rPr lang="en-US" dirty="0"/>
              <a:t>Relevant policies for </a:t>
            </a:r>
            <a:r>
              <a:rPr lang="en-US" b="1" dirty="0"/>
              <a:t>Demolition Approval </a:t>
            </a:r>
            <a:r>
              <a:rPr lang="en-US" dirty="0"/>
              <a:t>include LU-1.4, ED-1.1, ED-1.5, H-1.3, NR-2.5 (protect scenic vistas)</a:t>
            </a:r>
          </a:p>
        </p:txBody>
      </p:sp>
      <p:sp>
        <p:nvSpPr>
          <p:cNvPr id="4" name="Date Placeholder 3">
            <a:extLst>
              <a:ext uri="{FF2B5EF4-FFF2-40B4-BE49-F238E27FC236}">
                <a16:creationId xmlns:a16="http://schemas.microsoft.com/office/drawing/2014/main" id="{4A856A23-4433-4213-BFD5-CD6392A90774}"/>
              </a:ext>
            </a:extLst>
          </p:cNvPr>
          <p:cNvSpPr>
            <a:spLocks noGrp="1"/>
          </p:cNvSpPr>
          <p:nvPr>
            <p:ph type="dt" sz="half" idx="10"/>
          </p:nvPr>
        </p:nvSpPr>
        <p:spPr/>
        <p:txBody>
          <a:bodyPr/>
          <a:lstStyle/>
          <a:p>
            <a:fld id="{62A011C7-E3EC-4D52-B4DD-70B9109A6198}" type="datetime1">
              <a:rPr lang="en-US" smtClean="0"/>
              <a:t>2/3/2020</a:t>
            </a:fld>
            <a:endParaRPr lang="en-US"/>
          </a:p>
        </p:txBody>
      </p:sp>
      <p:sp>
        <p:nvSpPr>
          <p:cNvPr id="5" name="Slide Number Placeholder 4">
            <a:extLst>
              <a:ext uri="{FF2B5EF4-FFF2-40B4-BE49-F238E27FC236}">
                <a16:creationId xmlns:a16="http://schemas.microsoft.com/office/drawing/2014/main" id="{5E9351CF-0790-4A05-AC83-21C8E73CBEE4}"/>
              </a:ext>
            </a:extLst>
          </p:cNvPr>
          <p:cNvSpPr>
            <a:spLocks noGrp="1"/>
          </p:cNvSpPr>
          <p:nvPr>
            <p:ph type="sldNum" sz="quarter" idx="12"/>
          </p:nvPr>
        </p:nvSpPr>
        <p:spPr/>
        <p:txBody>
          <a:bodyPr/>
          <a:lstStyle/>
          <a:p>
            <a:fld id="{D1A19686-2B10-4D2C-837A-B9F3CD2ED943}" type="slidenum">
              <a:rPr lang="en-US" smtClean="0"/>
              <a:t>19</a:t>
            </a:fld>
            <a:endParaRPr lang="en-US"/>
          </a:p>
        </p:txBody>
      </p:sp>
    </p:spTree>
    <p:extLst>
      <p:ext uri="{BB962C8B-B14F-4D97-AF65-F5344CB8AC3E}">
        <p14:creationId xmlns:p14="http://schemas.microsoft.com/office/powerpoint/2010/main" val="156324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C74542A-6074-45BC-9ABD-7017122FA006}"/>
              </a:ext>
            </a:extLst>
          </p:cNvPr>
          <p:cNvSpPr>
            <a:spLocks noGrp="1"/>
          </p:cNvSpPr>
          <p:nvPr>
            <p:ph idx="1"/>
          </p:nvPr>
        </p:nvSpPr>
        <p:spPr>
          <a:xfrm>
            <a:off x="838200" y="873908"/>
            <a:ext cx="10515600" cy="4351338"/>
          </a:xfrm>
        </p:spPr>
        <p:txBody>
          <a:bodyPr>
            <a:normAutofit fontScale="92500"/>
          </a:bodyPr>
          <a:lstStyle/>
          <a:p>
            <a:endParaRPr lang="en-US" dirty="0"/>
          </a:p>
          <a:p>
            <a:pPr marL="0" indent="0">
              <a:buNone/>
            </a:pPr>
            <a:r>
              <a:rPr lang="en-US" sz="2600" dirty="0"/>
              <a:t>“The City of Newport is committed to preserving the historically and culturally significant built environment and neighborhood architectural identities. </a:t>
            </a:r>
          </a:p>
          <a:p>
            <a:pPr marL="0" indent="0">
              <a:buNone/>
            </a:pPr>
            <a:r>
              <a:rPr lang="en-US" i="1" dirty="0"/>
              <a:t>The demolition of structures in an historic and culturally significant city may damage the physical fabric and architectural context of the community. Therefore, a demolition permit is required prior to the demolition of any principal structure beyond the established border of the local historic district. </a:t>
            </a:r>
          </a:p>
          <a:p>
            <a:pPr marL="0" indent="0">
              <a:buNone/>
            </a:pPr>
            <a:r>
              <a:rPr lang="en-US" sz="2600" dirty="0"/>
              <a:t>Prior to the issuance of a demolition permit for any principal structure, the planning board must approve any demolition of a principal structure.” </a:t>
            </a:r>
          </a:p>
          <a:p>
            <a:pPr marL="0" indent="0">
              <a:buNone/>
            </a:pPr>
            <a:r>
              <a:rPr lang="en-US" sz="1600" i="1" dirty="0"/>
              <a:t>Codified Ordinances of the City of Newport, Rhode Island, Chapter 17.86- Demolition of Structures</a:t>
            </a:r>
          </a:p>
          <a:p>
            <a:endParaRPr lang="en-US" dirty="0"/>
          </a:p>
        </p:txBody>
      </p:sp>
      <p:sp>
        <p:nvSpPr>
          <p:cNvPr id="4" name="Date Placeholder 3">
            <a:extLst>
              <a:ext uri="{FF2B5EF4-FFF2-40B4-BE49-F238E27FC236}">
                <a16:creationId xmlns:a16="http://schemas.microsoft.com/office/drawing/2014/main" id="{970E9F29-5DCA-4845-86F2-E865D89D4A00}"/>
              </a:ext>
            </a:extLst>
          </p:cNvPr>
          <p:cNvSpPr>
            <a:spLocks noGrp="1"/>
          </p:cNvSpPr>
          <p:nvPr>
            <p:ph type="dt" sz="half" idx="10"/>
          </p:nvPr>
        </p:nvSpPr>
        <p:spPr/>
        <p:txBody>
          <a:bodyPr/>
          <a:lstStyle/>
          <a:p>
            <a:fld id="{C3D15687-401C-420B-8CCE-ACB3EC2C5C0D}" type="datetime1">
              <a:rPr lang="en-US" smtClean="0"/>
              <a:t>2/3/2020</a:t>
            </a:fld>
            <a:endParaRPr lang="en-US"/>
          </a:p>
        </p:txBody>
      </p:sp>
      <p:sp>
        <p:nvSpPr>
          <p:cNvPr id="5" name="Slide Number Placeholder 4">
            <a:extLst>
              <a:ext uri="{FF2B5EF4-FFF2-40B4-BE49-F238E27FC236}">
                <a16:creationId xmlns:a16="http://schemas.microsoft.com/office/drawing/2014/main" id="{E4DD2082-A98A-4FEB-B746-E57C35A38F80}"/>
              </a:ext>
            </a:extLst>
          </p:cNvPr>
          <p:cNvSpPr>
            <a:spLocks noGrp="1"/>
          </p:cNvSpPr>
          <p:nvPr>
            <p:ph type="sldNum" sz="quarter" idx="12"/>
          </p:nvPr>
        </p:nvSpPr>
        <p:spPr/>
        <p:txBody>
          <a:bodyPr/>
          <a:lstStyle/>
          <a:p>
            <a:fld id="{D1A19686-2B10-4D2C-837A-B9F3CD2ED943}" type="slidenum">
              <a:rPr lang="en-US" smtClean="0"/>
              <a:t>2</a:t>
            </a:fld>
            <a:endParaRPr lang="en-US"/>
          </a:p>
        </p:txBody>
      </p:sp>
    </p:spTree>
    <p:extLst>
      <p:ext uri="{BB962C8B-B14F-4D97-AF65-F5344CB8AC3E}">
        <p14:creationId xmlns:p14="http://schemas.microsoft.com/office/powerpoint/2010/main" val="2712243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C575697-8979-409A-A0E3-06748DB0D712}"/>
              </a:ext>
            </a:extLst>
          </p:cNvPr>
          <p:cNvSpPr>
            <a:spLocks noGrp="1"/>
          </p:cNvSpPr>
          <p:nvPr>
            <p:ph type="title"/>
          </p:nvPr>
        </p:nvSpPr>
        <p:spPr/>
        <p:txBody>
          <a:bodyPr/>
          <a:lstStyle/>
          <a:p>
            <a:r>
              <a:rPr lang="en-US" b="1" dirty="0"/>
              <a:t>Historic and Cultural Resources Goals and Policies</a:t>
            </a:r>
          </a:p>
        </p:txBody>
      </p:sp>
      <p:pic>
        <p:nvPicPr>
          <p:cNvPr id="10" name="Content Placeholder 9">
            <a:extLst>
              <a:ext uri="{FF2B5EF4-FFF2-40B4-BE49-F238E27FC236}">
                <a16:creationId xmlns:a16="http://schemas.microsoft.com/office/drawing/2014/main" id="{1F57CA17-F2BF-402C-B494-57F9ACA8B1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130" r="8149" b="-5447"/>
          <a:stretch/>
        </p:blipFill>
        <p:spPr>
          <a:xfrm>
            <a:off x="6377796" y="1188720"/>
            <a:ext cx="3474720" cy="4937760"/>
          </a:xfrm>
        </p:spPr>
      </p:pic>
      <p:sp>
        <p:nvSpPr>
          <p:cNvPr id="8" name="Text Placeholder 7">
            <a:extLst>
              <a:ext uri="{FF2B5EF4-FFF2-40B4-BE49-F238E27FC236}">
                <a16:creationId xmlns:a16="http://schemas.microsoft.com/office/drawing/2014/main" id="{1230996D-20A8-4FEE-ADE8-38F5EA5C9D28}"/>
              </a:ext>
            </a:extLst>
          </p:cNvPr>
          <p:cNvSpPr>
            <a:spLocks noGrp="1"/>
          </p:cNvSpPr>
          <p:nvPr>
            <p:ph type="body" sz="half" idx="2"/>
          </p:nvPr>
        </p:nvSpPr>
        <p:spPr/>
        <p:txBody>
          <a:bodyPr/>
          <a:lstStyle/>
          <a:p>
            <a:endParaRPr lang="en-US" dirty="0"/>
          </a:p>
          <a:p>
            <a:r>
              <a:rPr lang="en-US" b="1" dirty="0"/>
              <a:t>Policy HC-1.3-</a:t>
            </a:r>
            <a:r>
              <a:rPr lang="en-US" dirty="0"/>
              <a:t>The City shall advocate for appropriate private sector actions which protect and enhance the community’s historic and cultural resources.</a:t>
            </a:r>
          </a:p>
          <a:p>
            <a:endParaRPr lang="en-US" dirty="0"/>
          </a:p>
          <a:p>
            <a:r>
              <a:rPr lang="en-US" b="1" dirty="0"/>
              <a:t>Policy HC-1.10-</a:t>
            </a:r>
            <a:r>
              <a:rPr lang="en-US" dirty="0"/>
              <a:t>The City shall utilize and capitalize on its architectural character and cultural heritage to promote economic growth.</a:t>
            </a:r>
          </a:p>
        </p:txBody>
      </p:sp>
      <p:sp>
        <p:nvSpPr>
          <p:cNvPr id="4" name="Date Placeholder 3">
            <a:extLst>
              <a:ext uri="{FF2B5EF4-FFF2-40B4-BE49-F238E27FC236}">
                <a16:creationId xmlns:a16="http://schemas.microsoft.com/office/drawing/2014/main" id="{CB9D950F-2CA1-4406-8835-5AE8FA4F53BD}"/>
              </a:ext>
            </a:extLst>
          </p:cNvPr>
          <p:cNvSpPr>
            <a:spLocks noGrp="1"/>
          </p:cNvSpPr>
          <p:nvPr>
            <p:ph type="dt" sz="half" idx="10"/>
          </p:nvPr>
        </p:nvSpPr>
        <p:spPr/>
        <p:txBody>
          <a:bodyPr/>
          <a:lstStyle/>
          <a:p>
            <a:fld id="{F0BC639E-DB56-416E-9FEE-547191256480}" type="datetime1">
              <a:rPr lang="en-US" smtClean="0"/>
              <a:t>2/3/2020</a:t>
            </a:fld>
            <a:endParaRPr lang="en-US"/>
          </a:p>
        </p:txBody>
      </p:sp>
      <p:sp>
        <p:nvSpPr>
          <p:cNvPr id="5" name="Slide Number Placeholder 4">
            <a:extLst>
              <a:ext uri="{FF2B5EF4-FFF2-40B4-BE49-F238E27FC236}">
                <a16:creationId xmlns:a16="http://schemas.microsoft.com/office/drawing/2014/main" id="{4791D40A-B703-4C28-910D-370D58CF2BB8}"/>
              </a:ext>
            </a:extLst>
          </p:cNvPr>
          <p:cNvSpPr>
            <a:spLocks noGrp="1"/>
          </p:cNvSpPr>
          <p:nvPr>
            <p:ph type="sldNum" sz="quarter" idx="12"/>
          </p:nvPr>
        </p:nvSpPr>
        <p:spPr/>
        <p:txBody>
          <a:bodyPr/>
          <a:lstStyle/>
          <a:p>
            <a:fld id="{D1A19686-2B10-4D2C-837A-B9F3CD2ED943}" type="slidenum">
              <a:rPr lang="en-US" smtClean="0"/>
              <a:t>20</a:t>
            </a:fld>
            <a:endParaRPr lang="en-US"/>
          </a:p>
        </p:txBody>
      </p:sp>
    </p:spTree>
    <p:extLst>
      <p:ext uri="{BB962C8B-B14F-4D97-AF65-F5344CB8AC3E}">
        <p14:creationId xmlns:p14="http://schemas.microsoft.com/office/powerpoint/2010/main" val="211669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DC6E-EC51-43F4-AC88-20B431E105F7}"/>
              </a:ext>
            </a:extLst>
          </p:cNvPr>
          <p:cNvSpPr>
            <a:spLocks noGrp="1"/>
          </p:cNvSpPr>
          <p:nvPr>
            <p:ph type="title"/>
          </p:nvPr>
        </p:nvSpPr>
        <p:spPr/>
        <p:txBody>
          <a:bodyPr>
            <a:normAutofit/>
          </a:bodyPr>
          <a:lstStyle/>
          <a:p>
            <a:r>
              <a:rPr lang="en-US" sz="4000" i="1" dirty="0"/>
              <a:t>Character</a:t>
            </a:r>
            <a:r>
              <a:rPr lang="en-US" sz="4000" dirty="0"/>
              <a:t> of the Immediate Area or Neighborhood</a:t>
            </a:r>
          </a:p>
        </p:txBody>
      </p:sp>
      <p:sp>
        <p:nvSpPr>
          <p:cNvPr id="3" name="Content Placeholder 2">
            <a:extLst>
              <a:ext uri="{FF2B5EF4-FFF2-40B4-BE49-F238E27FC236}">
                <a16:creationId xmlns:a16="http://schemas.microsoft.com/office/drawing/2014/main" id="{D095D0B9-527A-47F8-8F7E-91C0BF2D10D7}"/>
              </a:ext>
            </a:extLst>
          </p:cNvPr>
          <p:cNvSpPr>
            <a:spLocks noGrp="1"/>
          </p:cNvSpPr>
          <p:nvPr>
            <p:ph idx="1"/>
          </p:nvPr>
        </p:nvSpPr>
        <p:spPr/>
        <p:txBody>
          <a:bodyPr>
            <a:normAutofit lnSpcReduction="10000"/>
          </a:bodyPr>
          <a:lstStyle/>
          <a:p>
            <a:pPr marL="0" indent="0">
              <a:buNone/>
            </a:pPr>
            <a:r>
              <a:rPr lang="en-US" i="1" dirty="0"/>
              <a:t>Character </a:t>
            </a:r>
            <a:r>
              <a:rPr lang="en-US" dirty="0"/>
              <a:t>of the surrounding area is a common planning concern. It is one of the required findings for the issuance of a </a:t>
            </a:r>
            <a:r>
              <a:rPr lang="en-US" b="1" dirty="0"/>
              <a:t>variance</a:t>
            </a:r>
            <a:r>
              <a:rPr lang="en-US" dirty="0"/>
              <a:t> by the </a:t>
            </a:r>
            <a:r>
              <a:rPr lang="en-US" b="1" dirty="0"/>
              <a:t>Zoning Board of Review</a:t>
            </a:r>
            <a:r>
              <a:rPr lang="en-US" dirty="0"/>
              <a:t>.</a:t>
            </a:r>
          </a:p>
          <a:p>
            <a:pPr marL="0" indent="0">
              <a:buNone/>
            </a:pPr>
            <a:r>
              <a:rPr lang="en-US" sz="1000" i="1" dirty="0"/>
              <a:t>RIGL 45-24-41</a:t>
            </a:r>
          </a:p>
          <a:p>
            <a:pPr marL="0" indent="0">
              <a:buNone/>
            </a:pPr>
            <a:r>
              <a:rPr lang="en-US" dirty="0"/>
              <a:t>This matter is usually analyzed by trained land use and architectural critics. Utilizing this evidence, the Board defines the </a:t>
            </a:r>
            <a:r>
              <a:rPr lang="en-US" i="1" dirty="0"/>
              <a:t>character</a:t>
            </a:r>
            <a:r>
              <a:rPr lang="en-US" dirty="0"/>
              <a:t> and then makes a finding as to whether or not the project will alter the </a:t>
            </a:r>
            <a:r>
              <a:rPr lang="en-US" i="1" dirty="0"/>
              <a:t>character</a:t>
            </a:r>
            <a:r>
              <a:rPr lang="en-US" dirty="0"/>
              <a:t> of the surrounding area. </a:t>
            </a:r>
          </a:p>
          <a:p>
            <a:pPr marL="0" indent="0">
              <a:buNone/>
            </a:pPr>
            <a:r>
              <a:rPr lang="en-US" dirty="0"/>
              <a:t>For the purposes of </a:t>
            </a:r>
            <a:r>
              <a:rPr lang="en-US" b="1" dirty="0"/>
              <a:t>demolition approval</a:t>
            </a:r>
            <a:r>
              <a:rPr lang="en-US" dirty="0"/>
              <a:t>, the focus is on the architectural qualities of the building, as land use is not a focus of demolition, but development.</a:t>
            </a:r>
          </a:p>
        </p:txBody>
      </p:sp>
      <p:sp>
        <p:nvSpPr>
          <p:cNvPr id="4" name="Date Placeholder 3">
            <a:extLst>
              <a:ext uri="{FF2B5EF4-FFF2-40B4-BE49-F238E27FC236}">
                <a16:creationId xmlns:a16="http://schemas.microsoft.com/office/drawing/2014/main" id="{54C0A810-944A-4283-9B8C-1083D3CC2BC6}"/>
              </a:ext>
            </a:extLst>
          </p:cNvPr>
          <p:cNvSpPr>
            <a:spLocks noGrp="1"/>
          </p:cNvSpPr>
          <p:nvPr>
            <p:ph type="dt" sz="half" idx="10"/>
          </p:nvPr>
        </p:nvSpPr>
        <p:spPr/>
        <p:txBody>
          <a:bodyPr/>
          <a:lstStyle/>
          <a:p>
            <a:fld id="{B60D1A29-B04C-463C-ADA1-D02859D341C7}" type="datetime1">
              <a:rPr lang="en-US" smtClean="0"/>
              <a:t>2/3/2020</a:t>
            </a:fld>
            <a:endParaRPr lang="en-US"/>
          </a:p>
        </p:txBody>
      </p:sp>
      <p:sp>
        <p:nvSpPr>
          <p:cNvPr id="5" name="Slide Number Placeholder 4">
            <a:extLst>
              <a:ext uri="{FF2B5EF4-FFF2-40B4-BE49-F238E27FC236}">
                <a16:creationId xmlns:a16="http://schemas.microsoft.com/office/drawing/2014/main" id="{6A5CFFD2-3801-4C9B-8593-5EDDF26AE654}"/>
              </a:ext>
            </a:extLst>
          </p:cNvPr>
          <p:cNvSpPr>
            <a:spLocks noGrp="1"/>
          </p:cNvSpPr>
          <p:nvPr>
            <p:ph type="sldNum" sz="quarter" idx="12"/>
          </p:nvPr>
        </p:nvSpPr>
        <p:spPr/>
        <p:txBody>
          <a:bodyPr/>
          <a:lstStyle/>
          <a:p>
            <a:fld id="{D1A19686-2B10-4D2C-837A-B9F3CD2ED943}" type="slidenum">
              <a:rPr lang="en-US" smtClean="0"/>
              <a:t>21</a:t>
            </a:fld>
            <a:endParaRPr lang="en-US"/>
          </a:p>
        </p:txBody>
      </p:sp>
    </p:spTree>
    <p:extLst>
      <p:ext uri="{BB962C8B-B14F-4D97-AF65-F5344CB8AC3E}">
        <p14:creationId xmlns:p14="http://schemas.microsoft.com/office/powerpoint/2010/main" val="1595793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E863-C34D-4FDF-8AA7-3099415B67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46205F-F16C-4C82-8B11-576C8C537CFD}"/>
              </a:ext>
            </a:extLst>
          </p:cNvPr>
          <p:cNvSpPr>
            <a:spLocks noGrp="1"/>
          </p:cNvSpPr>
          <p:nvPr>
            <p:ph idx="1"/>
          </p:nvPr>
        </p:nvSpPr>
        <p:spPr/>
        <p:txBody>
          <a:bodyPr/>
          <a:lstStyle/>
          <a:p>
            <a:pPr marL="0" indent="0">
              <a:buNone/>
            </a:pPr>
            <a:r>
              <a:rPr lang="en-US" b="1" dirty="0"/>
              <a:t>Proposed use</a:t>
            </a:r>
            <a:r>
              <a:rPr lang="en-US" dirty="0"/>
              <a:t>. Many historic buildings can be </a:t>
            </a:r>
            <a:r>
              <a:rPr lang="en-US" i="1" dirty="0"/>
              <a:t>adapted</a:t>
            </a:r>
            <a:r>
              <a:rPr lang="en-US" dirty="0"/>
              <a:t> for a new use or </a:t>
            </a:r>
            <a:r>
              <a:rPr lang="en-US" i="1" dirty="0"/>
              <a:t>updated</a:t>
            </a:r>
            <a:r>
              <a:rPr lang="en-US" dirty="0"/>
              <a:t> for a continuing use without seriously impacting their historic character. However, it may be very difficult or impossible to convert some </a:t>
            </a:r>
            <a:r>
              <a:rPr lang="en-US" i="1" dirty="0"/>
              <a:t>special-use properties </a:t>
            </a:r>
            <a:r>
              <a:rPr lang="en-US" dirty="0"/>
              <a:t>for new uses without major alterations, resulting in loss of historic character and even integrity. </a:t>
            </a:r>
          </a:p>
          <a:p>
            <a:pPr marL="0" indent="0">
              <a:buNone/>
            </a:pPr>
            <a:endParaRPr lang="en-US" dirty="0"/>
          </a:p>
          <a:p>
            <a:pPr marL="0" indent="0">
              <a:buNone/>
            </a:pPr>
            <a:r>
              <a:rPr lang="en-US" dirty="0"/>
              <a:t>Connects with policy HC-1.10</a:t>
            </a:r>
          </a:p>
        </p:txBody>
      </p:sp>
      <p:sp>
        <p:nvSpPr>
          <p:cNvPr id="4" name="Date Placeholder 3">
            <a:extLst>
              <a:ext uri="{FF2B5EF4-FFF2-40B4-BE49-F238E27FC236}">
                <a16:creationId xmlns:a16="http://schemas.microsoft.com/office/drawing/2014/main" id="{3F9B25DB-E2B0-485D-8A8A-C4E393D87FF8}"/>
              </a:ext>
            </a:extLst>
          </p:cNvPr>
          <p:cNvSpPr>
            <a:spLocks noGrp="1"/>
          </p:cNvSpPr>
          <p:nvPr>
            <p:ph type="dt" sz="half" idx="10"/>
          </p:nvPr>
        </p:nvSpPr>
        <p:spPr/>
        <p:txBody>
          <a:bodyPr/>
          <a:lstStyle/>
          <a:p>
            <a:fld id="{C29D10A0-E70B-48B7-984B-78F32B55D270}" type="datetime1">
              <a:rPr lang="en-US" smtClean="0"/>
              <a:t>2/3/2020</a:t>
            </a:fld>
            <a:endParaRPr lang="en-US"/>
          </a:p>
        </p:txBody>
      </p:sp>
      <p:sp>
        <p:nvSpPr>
          <p:cNvPr id="5" name="Slide Number Placeholder 4">
            <a:extLst>
              <a:ext uri="{FF2B5EF4-FFF2-40B4-BE49-F238E27FC236}">
                <a16:creationId xmlns:a16="http://schemas.microsoft.com/office/drawing/2014/main" id="{8F60AD44-6CBB-43EC-BFA2-D49510651CF5}"/>
              </a:ext>
            </a:extLst>
          </p:cNvPr>
          <p:cNvSpPr>
            <a:spLocks noGrp="1"/>
          </p:cNvSpPr>
          <p:nvPr>
            <p:ph type="sldNum" sz="quarter" idx="12"/>
          </p:nvPr>
        </p:nvSpPr>
        <p:spPr/>
        <p:txBody>
          <a:bodyPr/>
          <a:lstStyle/>
          <a:p>
            <a:fld id="{D1A19686-2B10-4D2C-837A-B9F3CD2ED943}" type="slidenum">
              <a:rPr lang="en-US" smtClean="0"/>
              <a:t>22</a:t>
            </a:fld>
            <a:endParaRPr lang="en-US"/>
          </a:p>
        </p:txBody>
      </p:sp>
    </p:spTree>
    <p:extLst>
      <p:ext uri="{BB962C8B-B14F-4D97-AF65-F5344CB8AC3E}">
        <p14:creationId xmlns:p14="http://schemas.microsoft.com/office/powerpoint/2010/main" val="156622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227EB-092D-4F55-A423-3EDFD65505CB}"/>
              </a:ext>
            </a:extLst>
          </p:cNvPr>
          <p:cNvSpPr>
            <a:spLocks noGrp="1"/>
          </p:cNvSpPr>
          <p:nvPr>
            <p:ph type="title"/>
          </p:nvPr>
        </p:nvSpPr>
        <p:spPr/>
        <p:txBody>
          <a:bodyPr/>
          <a:lstStyle/>
          <a:p>
            <a:r>
              <a:rPr lang="en-US"/>
              <a:t>Regulatory Takings</a:t>
            </a:r>
          </a:p>
        </p:txBody>
      </p:sp>
      <p:sp>
        <p:nvSpPr>
          <p:cNvPr id="3" name="Content Placeholder 2">
            <a:extLst>
              <a:ext uri="{FF2B5EF4-FFF2-40B4-BE49-F238E27FC236}">
                <a16:creationId xmlns:a16="http://schemas.microsoft.com/office/drawing/2014/main" id="{BBB0B20F-CDFA-43BC-AE97-97B7B9ADB740}"/>
              </a:ext>
            </a:extLst>
          </p:cNvPr>
          <p:cNvSpPr>
            <a:spLocks noGrp="1"/>
          </p:cNvSpPr>
          <p:nvPr>
            <p:ph idx="1"/>
          </p:nvPr>
        </p:nvSpPr>
        <p:spPr/>
        <p:txBody>
          <a:bodyPr/>
          <a:lstStyle/>
          <a:p>
            <a:r>
              <a:rPr lang="en-US" dirty="0"/>
              <a:t>Land use controls that are restrictive to the point of a loss of all beneficial use of land (i.e. extreme property values reduction) have been judged to be an exercise of eminent domain requiring just compensation by the government actor. Typically, judges overturn the governmental act (could be the decision, but may be the law itself) and do not award damages, BUT SOMETIMES AWARD DAMAGES.</a:t>
            </a:r>
          </a:p>
          <a:p>
            <a:r>
              <a:rPr lang="en-US" dirty="0"/>
              <a:t>For Demolition Approval, the Board should be careful not to prevent a permitted (or specially-permitted) use of a property</a:t>
            </a:r>
          </a:p>
          <a:p>
            <a:endParaRPr lang="en-US" dirty="0"/>
          </a:p>
        </p:txBody>
      </p:sp>
      <p:sp>
        <p:nvSpPr>
          <p:cNvPr id="4" name="Date Placeholder 3">
            <a:extLst>
              <a:ext uri="{FF2B5EF4-FFF2-40B4-BE49-F238E27FC236}">
                <a16:creationId xmlns:a16="http://schemas.microsoft.com/office/drawing/2014/main" id="{F1FE8846-1644-4E21-A296-3E2C569D3E06}"/>
              </a:ext>
            </a:extLst>
          </p:cNvPr>
          <p:cNvSpPr>
            <a:spLocks noGrp="1"/>
          </p:cNvSpPr>
          <p:nvPr>
            <p:ph type="dt" sz="half" idx="10"/>
          </p:nvPr>
        </p:nvSpPr>
        <p:spPr/>
        <p:txBody>
          <a:bodyPr/>
          <a:lstStyle/>
          <a:p>
            <a:fld id="{F0BC639E-DB56-416E-9FEE-547191256480}" type="datetime1">
              <a:rPr lang="en-US" smtClean="0"/>
              <a:t>2/3/2020</a:t>
            </a:fld>
            <a:endParaRPr lang="en-US"/>
          </a:p>
        </p:txBody>
      </p:sp>
      <p:sp>
        <p:nvSpPr>
          <p:cNvPr id="5" name="Slide Number Placeholder 4">
            <a:extLst>
              <a:ext uri="{FF2B5EF4-FFF2-40B4-BE49-F238E27FC236}">
                <a16:creationId xmlns:a16="http://schemas.microsoft.com/office/drawing/2014/main" id="{EE3740E2-811E-48A9-9F12-2D115098251E}"/>
              </a:ext>
            </a:extLst>
          </p:cNvPr>
          <p:cNvSpPr>
            <a:spLocks noGrp="1"/>
          </p:cNvSpPr>
          <p:nvPr>
            <p:ph type="sldNum" sz="quarter" idx="12"/>
          </p:nvPr>
        </p:nvSpPr>
        <p:spPr/>
        <p:txBody>
          <a:bodyPr/>
          <a:lstStyle/>
          <a:p>
            <a:fld id="{D1A19686-2B10-4D2C-837A-B9F3CD2ED943}" type="slidenum">
              <a:rPr lang="en-US" smtClean="0"/>
              <a:t>23</a:t>
            </a:fld>
            <a:endParaRPr lang="en-US"/>
          </a:p>
        </p:txBody>
      </p:sp>
    </p:spTree>
    <p:extLst>
      <p:ext uri="{BB962C8B-B14F-4D97-AF65-F5344CB8AC3E}">
        <p14:creationId xmlns:p14="http://schemas.microsoft.com/office/powerpoint/2010/main" val="146276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5049030-20B6-48CB-9268-1C2E74986D24}"/>
              </a:ext>
            </a:extLst>
          </p:cNvPr>
          <p:cNvSpPr>
            <a:spLocks noGrp="1"/>
          </p:cNvSpPr>
          <p:nvPr>
            <p:ph type="dt" sz="half" idx="10"/>
          </p:nvPr>
        </p:nvSpPr>
        <p:spPr/>
        <p:txBody>
          <a:bodyPr/>
          <a:lstStyle/>
          <a:p>
            <a:fld id="{01A4D028-005E-4367-8274-B5D63034AE00}" type="datetime1">
              <a:rPr lang="en-US" smtClean="0"/>
              <a:t>2/3/2020</a:t>
            </a:fld>
            <a:endParaRPr lang="en-US"/>
          </a:p>
        </p:txBody>
      </p:sp>
      <p:sp>
        <p:nvSpPr>
          <p:cNvPr id="5" name="Slide Number Placeholder 4">
            <a:extLst>
              <a:ext uri="{FF2B5EF4-FFF2-40B4-BE49-F238E27FC236}">
                <a16:creationId xmlns:a16="http://schemas.microsoft.com/office/drawing/2014/main" id="{F04355BB-465A-4F68-B15D-8A3AAFE8783B}"/>
              </a:ext>
            </a:extLst>
          </p:cNvPr>
          <p:cNvSpPr>
            <a:spLocks noGrp="1"/>
          </p:cNvSpPr>
          <p:nvPr>
            <p:ph type="sldNum" sz="quarter" idx="12"/>
          </p:nvPr>
        </p:nvSpPr>
        <p:spPr/>
        <p:txBody>
          <a:bodyPr/>
          <a:lstStyle/>
          <a:p>
            <a:fld id="{D1A19686-2B10-4D2C-837A-B9F3CD2ED943}" type="slidenum">
              <a:rPr lang="en-US" smtClean="0"/>
              <a:t>3</a:t>
            </a:fld>
            <a:endParaRPr lang="en-US"/>
          </a:p>
        </p:txBody>
      </p:sp>
      <p:sp>
        <p:nvSpPr>
          <p:cNvPr id="23" name="Title 22">
            <a:extLst>
              <a:ext uri="{FF2B5EF4-FFF2-40B4-BE49-F238E27FC236}">
                <a16:creationId xmlns:a16="http://schemas.microsoft.com/office/drawing/2014/main" id="{4A58BFE1-0CF2-48B6-AC58-E90F895C5EBC}"/>
              </a:ext>
            </a:extLst>
          </p:cNvPr>
          <p:cNvSpPr>
            <a:spLocks noGrp="1"/>
          </p:cNvSpPr>
          <p:nvPr>
            <p:ph type="title" idx="4294967295"/>
          </p:nvPr>
        </p:nvSpPr>
        <p:spPr>
          <a:xfrm>
            <a:off x="0" y="365125"/>
            <a:ext cx="10515600" cy="1325563"/>
          </a:xfrm>
        </p:spPr>
        <p:txBody>
          <a:bodyPr>
            <a:normAutofit/>
          </a:bodyPr>
          <a:lstStyle/>
          <a:p>
            <a:pPr lvl="0">
              <a:spcBef>
                <a:spcPts val="1000"/>
              </a:spcBef>
            </a:pPr>
            <a:br>
              <a:rPr lang="en-US" dirty="0"/>
            </a:br>
            <a:endParaRPr lang="en-US" dirty="0"/>
          </a:p>
        </p:txBody>
      </p:sp>
      <p:pic>
        <p:nvPicPr>
          <p:cNvPr id="25" name="Picture 24">
            <a:extLst>
              <a:ext uri="{FF2B5EF4-FFF2-40B4-BE49-F238E27FC236}">
                <a16:creationId xmlns:a16="http://schemas.microsoft.com/office/drawing/2014/main" id="{943D6F72-3473-489C-B0AD-AA288CD4D5A2}"/>
              </a:ext>
            </a:extLst>
          </p:cNvPr>
          <p:cNvPicPr>
            <a:picLocks noChangeAspect="1"/>
          </p:cNvPicPr>
          <p:nvPr/>
        </p:nvPicPr>
        <p:blipFill>
          <a:blip r:embed="rId2"/>
          <a:stretch>
            <a:fillRect/>
          </a:stretch>
        </p:blipFill>
        <p:spPr>
          <a:xfrm>
            <a:off x="6165980" y="192109"/>
            <a:ext cx="4539559" cy="6164241"/>
          </a:xfrm>
          <a:prstGeom prst="rect">
            <a:avLst/>
          </a:prstGeom>
        </p:spPr>
      </p:pic>
      <p:sp>
        <p:nvSpPr>
          <p:cNvPr id="7" name="Rectangle 6">
            <a:extLst>
              <a:ext uri="{FF2B5EF4-FFF2-40B4-BE49-F238E27FC236}">
                <a16:creationId xmlns:a16="http://schemas.microsoft.com/office/drawing/2014/main" id="{ED7941CA-3374-428D-80F2-2398C02A07C7}"/>
              </a:ext>
            </a:extLst>
          </p:cNvPr>
          <p:cNvSpPr/>
          <p:nvPr/>
        </p:nvSpPr>
        <p:spPr>
          <a:xfrm>
            <a:off x="69980" y="1090523"/>
            <a:ext cx="6096000" cy="1477328"/>
          </a:xfrm>
          <a:prstGeom prst="rect">
            <a:avLst/>
          </a:prstGeom>
        </p:spPr>
        <p:txBody>
          <a:bodyPr>
            <a:spAutoFit/>
          </a:bodyPr>
          <a:lstStyle/>
          <a:p>
            <a:r>
              <a:rPr lang="en-US" dirty="0"/>
              <a:t>Historic District Commission reviews demolition applications within the Local Historic District</a:t>
            </a:r>
          </a:p>
          <a:p>
            <a:endParaRPr lang="en-US" dirty="0"/>
          </a:p>
          <a:p>
            <a:r>
              <a:rPr lang="en-US" dirty="0"/>
              <a:t>Newport’s Standards for Treatments of Historic Properties (</a:t>
            </a:r>
            <a:r>
              <a:rPr lang="en-US" b="1" dirty="0"/>
              <a:t>17.80.060)</a:t>
            </a:r>
            <a:r>
              <a:rPr lang="en-US" dirty="0"/>
              <a:t> guide this review process</a:t>
            </a:r>
          </a:p>
        </p:txBody>
      </p:sp>
    </p:spTree>
    <p:extLst>
      <p:ext uri="{BB962C8B-B14F-4D97-AF65-F5344CB8AC3E}">
        <p14:creationId xmlns:p14="http://schemas.microsoft.com/office/powerpoint/2010/main" val="5521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58ADB-6795-46C9-BA13-F3E9B6D701B0}"/>
              </a:ext>
            </a:extLst>
          </p:cNvPr>
          <p:cNvSpPr>
            <a:spLocks noGrp="1"/>
          </p:cNvSpPr>
          <p:nvPr>
            <p:ph type="dt" sz="half" idx="10"/>
          </p:nvPr>
        </p:nvSpPr>
        <p:spPr/>
        <p:txBody>
          <a:bodyPr/>
          <a:lstStyle/>
          <a:p>
            <a:fld id="{8F12849C-7F8E-43D4-A4D8-E9781F0FC23E}" type="datetime1">
              <a:rPr lang="en-US" smtClean="0"/>
              <a:t>2/3/2020</a:t>
            </a:fld>
            <a:endParaRPr lang="en-US"/>
          </a:p>
        </p:txBody>
      </p:sp>
      <p:sp>
        <p:nvSpPr>
          <p:cNvPr id="3" name="Slide Number Placeholder 2">
            <a:extLst>
              <a:ext uri="{FF2B5EF4-FFF2-40B4-BE49-F238E27FC236}">
                <a16:creationId xmlns:a16="http://schemas.microsoft.com/office/drawing/2014/main" id="{136BD1EA-1E00-49F3-B3BF-8EF8E0EBE56A}"/>
              </a:ext>
            </a:extLst>
          </p:cNvPr>
          <p:cNvSpPr>
            <a:spLocks noGrp="1"/>
          </p:cNvSpPr>
          <p:nvPr>
            <p:ph type="sldNum" sz="quarter" idx="12"/>
          </p:nvPr>
        </p:nvSpPr>
        <p:spPr/>
        <p:txBody>
          <a:bodyPr/>
          <a:lstStyle/>
          <a:p>
            <a:fld id="{D1A19686-2B10-4D2C-837A-B9F3CD2ED943}" type="slidenum">
              <a:rPr lang="en-US" smtClean="0"/>
              <a:t>4</a:t>
            </a:fld>
            <a:endParaRPr lang="en-US"/>
          </a:p>
        </p:txBody>
      </p:sp>
      <p:sp>
        <p:nvSpPr>
          <p:cNvPr id="8" name="Rectangle 7">
            <a:extLst>
              <a:ext uri="{FF2B5EF4-FFF2-40B4-BE49-F238E27FC236}">
                <a16:creationId xmlns:a16="http://schemas.microsoft.com/office/drawing/2014/main" id="{B7672539-4914-48F4-9B62-C6DF485F621D}"/>
              </a:ext>
            </a:extLst>
          </p:cNvPr>
          <p:cNvSpPr/>
          <p:nvPr/>
        </p:nvSpPr>
        <p:spPr>
          <a:xfrm>
            <a:off x="202164" y="1305027"/>
            <a:ext cx="6096000" cy="1200329"/>
          </a:xfrm>
          <a:prstGeom prst="rect">
            <a:avLst/>
          </a:prstGeom>
        </p:spPr>
        <p:txBody>
          <a:bodyPr>
            <a:spAutoFit/>
          </a:bodyPr>
          <a:lstStyle/>
          <a:p>
            <a:r>
              <a:rPr lang="en-US" dirty="0"/>
              <a:t>Planning Board reviews demolitions outside the local historic district</a:t>
            </a:r>
          </a:p>
          <a:p>
            <a:endParaRPr lang="en-US" dirty="0"/>
          </a:p>
          <a:p>
            <a:r>
              <a:rPr lang="en-US" dirty="0"/>
              <a:t>The Comprehensive Plan guides this review process</a:t>
            </a:r>
          </a:p>
        </p:txBody>
      </p:sp>
      <p:pic>
        <p:nvPicPr>
          <p:cNvPr id="5" name="Picture 4">
            <a:extLst>
              <a:ext uri="{FF2B5EF4-FFF2-40B4-BE49-F238E27FC236}">
                <a16:creationId xmlns:a16="http://schemas.microsoft.com/office/drawing/2014/main" id="{DFC98BF1-86D8-4879-AD93-AB450DB4D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164" y="0"/>
            <a:ext cx="5299364" cy="6858000"/>
          </a:xfrm>
          <a:prstGeom prst="rect">
            <a:avLst/>
          </a:prstGeom>
        </p:spPr>
      </p:pic>
    </p:spTree>
    <p:extLst>
      <p:ext uri="{BB962C8B-B14F-4D97-AF65-F5344CB8AC3E}">
        <p14:creationId xmlns:p14="http://schemas.microsoft.com/office/powerpoint/2010/main" val="287421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7DB7-ADE4-490F-8699-403EF72D027F}"/>
              </a:ext>
            </a:extLst>
          </p:cNvPr>
          <p:cNvSpPr>
            <a:spLocks noGrp="1"/>
          </p:cNvSpPr>
          <p:nvPr>
            <p:ph type="title"/>
          </p:nvPr>
        </p:nvSpPr>
        <p:spPr/>
        <p:txBody>
          <a:bodyPr>
            <a:normAutofit/>
          </a:bodyPr>
          <a:lstStyle/>
          <a:p>
            <a:r>
              <a:rPr lang="en-US" dirty="0"/>
              <a:t>National Register of Historic Places</a:t>
            </a:r>
          </a:p>
        </p:txBody>
      </p:sp>
      <p:sp>
        <p:nvSpPr>
          <p:cNvPr id="3" name="Content Placeholder 2">
            <a:extLst>
              <a:ext uri="{FF2B5EF4-FFF2-40B4-BE49-F238E27FC236}">
                <a16:creationId xmlns:a16="http://schemas.microsoft.com/office/drawing/2014/main" id="{193170D3-DCEC-400B-A810-EDBD02B5D677}"/>
              </a:ext>
            </a:extLst>
          </p:cNvPr>
          <p:cNvSpPr>
            <a:spLocks noGrp="1"/>
          </p:cNvSpPr>
          <p:nvPr>
            <p:ph idx="1"/>
          </p:nvPr>
        </p:nvSpPr>
        <p:spPr/>
        <p:txBody>
          <a:bodyPr>
            <a:normAutofit/>
          </a:bodyPr>
          <a:lstStyle/>
          <a:p>
            <a:r>
              <a:rPr lang="en-US" dirty="0"/>
              <a:t>The </a:t>
            </a:r>
            <a:r>
              <a:rPr lang="en-US" b="1" dirty="0"/>
              <a:t>National Register of Historic Places </a:t>
            </a:r>
            <a:r>
              <a:rPr lang="en-US" dirty="0"/>
              <a:t>is the </a:t>
            </a:r>
            <a:r>
              <a:rPr lang="en-US" i="1" dirty="0"/>
              <a:t>official list </a:t>
            </a:r>
            <a:r>
              <a:rPr lang="en-US" dirty="0"/>
              <a:t>of the Nation's historic places worthy of preservation</a:t>
            </a:r>
          </a:p>
          <a:p>
            <a:r>
              <a:rPr lang="en-US" dirty="0"/>
              <a:t>Authorized by the National Historic Preservation Act of 1966</a:t>
            </a:r>
          </a:p>
          <a:p>
            <a:r>
              <a:rPr lang="en-US" dirty="0"/>
              <a:t>Part of a national program to coordinate and support </a:t>
            </a:r>
            <a:r>
              <a:rPr lang="en-US" i="1" dirty="0"/>
              <a:t>public and private efforts </a:t>
            </a:r>
            <a:r>
              <a:rPr lang="en-US" dirty="0"/>
              <a:t>to identify, evaluate, and protect America's historic and archeological resources. </a:t>
            </a:r>
          </a:p>
          <a:p>
            <a:r>
              <a:rPr lang="en-US" dirty="0"/>
              <a:t>Includes </a:t>
            </a:r>
            <a:r>
              <a:rPr lang="en-US" i="1" dirty="0"/>
              <a:t>buildings, structures, sites, objects and districts</a:t>
            </a:r>
            <a:r>
              <a:rPr lang="en-US" dirty="0"/>
              <a:t>. </a:t>
            </a:r>
            <a:r>
              <a:rPr lang="en-US" i="1" dirty="0"/>
              <a:t>Individual structures </a:t>
            </a:r>
            <a:r>
              <a:rPr lang="en-US" dirty="0"/>
              <a:t>are listed on the National Register, but </a:t>
            </a:r>
            <a:r>
              <a:rPr lang="en-US" i="1" dirty="0"/>
              <a:t>entire neighborhoods or areas </a:t>
            </a:r>
            <a:r>
              <a:rPr lang="en-US" dirty="0"/>
              <a:t>can also be designated as a </a:t>
            </a:r>
            <a:r>
              <a:rPr lang="en-US" b="1" dirty="0"/>
              <a:t>National Historic District</a:t>
            </a:r>
            <a:r>
              <a:rPr lang="en-US" dirty="0"/>
              <a:t>.</a:t>
            </a:r>
          </a:p>
        </p:txBody>
      </p:sp>
      <p:sp>
        <p:nvSpPr>
          <p:cNvPr id="4" name="Date Placeholder 3">
            <a:extLst>
              <a:ext uri="{FF2B5EF4-FFF2-40B4-BE49-F238E27FC236}">
                <a16:creationId xmlns:a16="http://schemas.microsoft.com/office/drawing/2014/main" id="{07C8EAA5-C640-4F16-B2F8-832F6D571CBE}"/>
              </a:ext>
            </a:extLst>
          </p:cNvPr>
          <p:cNvSpPr>
            <a:spLocks noGrp="1"/>
          </p:cNvSpPr>
          <p:nvPr>
            <p:ph type="dt" sz="half" idx="10"/>
          </p:nvPr>
        </p:nvSpPr>
        <p:spPr/>
        <p:txBody>
          <a:bodyPr/>
          <a:lstStyle/>
          <a:p>
            <a:fld id="{388DF0D8-170E-4C14-95EF-E1D87B33E9B1}" type="datetime1">
              <a:rPr lang="en-US" smtClean="0"/>
              <a:t>2/3/2020</a:t>
            </a:fld>
            <a:endParaRPr lang="en-US"/>
          </a:p>
        </p:txBody>
      </p:sp>
      <p:sp>
        <p:nvSpPr>
          <p:cNvPr id="5" name="Slide Number Placeholder 4">
            <a:extLst>
              <a:ext uri="{FF2B5EF4-FFF2-40B4-BE49-F238E27FC236}">
                <a16:creationId xmlns:a16="http://schemas.microsoft.com/office/drawing/2014/main" id="{E4CB59F9-66EE-485E-9CD1-2EE0E2DF8963}"/>
              </a:ext>
            </a:extLst>
          </p:cNvPr>
          <p:cNvSpPr>
            <a:spLocks noGrp="1"/>
          </p:cNvSpPr>
          <p:nvPr>
            <p:ph type="sldNum" sz="quarter" idx="12"/>
          </p:nvPr>
        </p:nvSpPr>
        <p:spPr/>
        <p:txBody>
          <a:bodyPr/>
          <a:lstStyle/>
          <a:p>
            <a:fld id="{D1A19686-2B10-4D2C-837A-B9F3CD2ED943}" type="slidenum">
              <a:rPr lang="en-US" smtClean="0"/>
              <a:t>5</a:t>
            </a:fld>
            <a:endParaRPr lang="en-US"/>
          </a:p>
        </p:txBody>
      </p:sp>
    </p:spTree>
    <p:extLst>
      <p:ext uri="{BB962C8B-B14F-4D97-AF65-F5344CB8AC3E}">
        <p14:creationId xmlns:p14="http://schemas.microsoft.com/office/powerpoint/2010/main" val="3574789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3AEE-4706-4F62-AE97-8FC34017163D}"/>
              </a:ext>
            </a:extLst>
          </p:cNvPr>
          <p:cNvSpPr>
            <a:spLocks noGrp="1"/>
          </p:cNvSpPr>
          <p:nvPr>
            <p:ph type="title"/>
          </p:nvPr>
        </p:nvSpPr>
        <p:spPr/>
        <p:txBody>
          <a:bodyPr>
            <a:normAutofit/>
          </a:bodyPr>
          <a:lstStyle/>
          <a:p>
            <a:r>
              <a:rPr lang="en-US" sz="3200" dirty="0"/>
              <a:t>National Register Historic District/Individual Listing</a:t>
            </a:r>
          </a:p>
        </p:txBody>
      </p:sp>
      <p:sp>
        <p:nvSpPr>
          <p:cNvPr id="3" name="Content Placeholder 2">
            <a:extLst>
              <a:ext uri="{FF2B5EF4-FFF2-40B4-BE49-F238E27FC236}">
                <a16:creationId xmlns:a16="http://schemas.microsoft.com/office/drawing/2014/main" id="{ED801E82-8387-4AB0-B5A9-E61159C4F96D}"/>
              </a:ext>
            </a:extLst>
          </p:cNvPr>
          <p:cNvSpPr>
            <a:spLocks noGrp="1"/>
          </p:cNvSpPr>
          <p:nvPr>
            <p:ph sz="half" idx="1"/>
          </p:nvPr>
        </p:nvSpPr>
        <p:spPr/>
        <p:txBody>
          <a:bodyPr>
            <a:normAutofit/>
          </a:bodyPr>
          <a:lstStyle/>
          <a:p>
            <a:pPr marL="0" indent="0">
              <a:buNone/>
            </a:pPr>
            <a:r>
              <a:rPr lang="en-US" sz="2000" dirty="0">
                <a:solidFill>
                  <a:prstClr val="black"/>
                </a:solidFill>
              </a:rPr>
              <a:t>Newport’s National Register Historic Districts</a:t>
            </a:r>
          </a:p>
          <a:p>
            <a:r>
              <a:rPr lang="en-US" sz="2000" i="1" dirty="0">
                <a:solidFill>
                  <a:prstClr val="black"/>
                </a:solidFill>
              </a:rPr>
              <a:t>Kay-Catherine-Old Beach Road</a:t>
            </a:r>
          </a:p>
          <a:p>
            <a:r>
              <a:rPr lang="en-US" sz="2000" i="1" dirty="0">
                <a:solidFill>
                  <a:prstClr val="black"/>
                </a:solidFill>
              </a:rPr>
              <a:t>Bellevue Avenue-Casino Historic District</a:t>
            </a:r>
          </a:p>
          <a:p>
            <a:r>
              <a:rPr lang="en-US" sz="2000" i="1" dirty="0">
                <a:solidFill>
                  <a:prstClr val="black"/>
                </a:solidFill>
              </a:rPr>
              <a:t>Ochre Point-Cliffs</a:t>
            </a:r>
          </a:p>
          <a:p>
            <a:r>
              <a:rPr lang="en-US" sz="2000" i="1" dirty="0">
                <a:solidFill>
                  <a:prstClr val="black"/>
                </a:solidFill>
              </a:rPr>
              <a:t>Southern Thames </a:t>
            </a:r>
          </a:p>
          <a:p>
            <a:r>
              <a:rPr lang="en-US" sz="2000" i="1" dirty="0">
                <a:solidFill>
                  <a:prstClr val="black"/>
                </a:solidFill>
              </a:rPr>
              <a:t>Fort Hamilton-Rose Island</a:t>
            </a:r>
          </a:p>
          <a:p>
            <a:endParaRPr lang="en-US" sz="2000" dirty="0">
              <a:solidFill>
                <a:prstClr val="black"/>
              </a:solidFill>
            </a:endParaRPr>
          </a:p>
        </p:txBody>
      </p:sp>
      <p:sp>
        <p:nvSpPr>
          <p:cNvPr id="6" name="Content Placeholder 5">
            <a:extLst>
              <a:ext uri="{FF2B5EF4-FFF2-40B4-BE49-F238E27FC236}">
                <a16:creationId xmlns:a16="http://schemas.microsoft.com/office/drawing/2014/main" id="{38ADBF66-885A-497B-B7A9-8563D1DD6A25}"/>
              </a:ext>
            </a:extLst>
          </p:cNvPr>
          <p:cNvSpPr>
            <a:spLocks noGrp="1"/>
          </p:cNvSpPr>
          <p:nvPr>
            <p:ph sz="half" idx="2"/>
          </p:nvPr>
        </p:nvSpPr>
        <p:spPr/>
        <p:txBody>
          <a:bodyPr>
            <a:normAutofit/>
          </a:bodyPr>
          <a:lstStyle/>
          <a:p>
            <a:pPr marL="0" lvl="0" indent="0">
              <a:buNone/>
            </a:pPr>
            <a:r>
              <a:rPr lang="en-US" sz="2400" dirty="0">
                <a:solidFill>
                  <a:prstClr val="black"/>
                </a:solidFill>
              </a:rPr>
              <a:t>A </a:t>
            </a:r>
            <a:r>
              <a:rPr lang="en-US" sz="2400" b="1" dirty="0">
                <a:solidFill>
                  <a:prstClr val="black"/>
                </a:solidFill>
              </a:rPr>
              <a:t>National Register Historic District </a:t>
            </a:r>
            <a:r>
              <a:rPr lang="en-US" sz="2400" dirty="0">
                <a:solidFill>
                  <a:prstClr val="black"/>
                </a:solidFill>
              </a:rPr>
              <a:t>is a district important in American history at the national level of significance and is listed on the </a:t>
            </a:r>
            <a:r>
              <a:rPr lang="en-US" sz="2400" b="1" dirty="0">
                <a:solidFill>
                  <a:prstClr val="black"/>
                </a:solidFill>
              </a:rPr>
              <a:t>National Register</a:t>
            </a:r>
            <a:r>
              <a:rPr lang="en-US" sz="2400" dirty="0">
                <a:solidFill>
                  <a:prstClr val="black"/>
                </a:solidFill>
              </a:rPr>
              <a:t>. To qualify, the area must </a:t>
            </a:r>
            <a:r>
              <a:rPr lang="en-US" sz="2400" i="1" dirty="0">
                <a:solidFill>
                  <a:prstClr val="black"/>
                </a:solidFill>
              </a:rPr>
              <a:t>retain architectural integrity and reflect an aspect of the area’s history</a:t>
            </a:r>
            <a:r>
              <a:rPr lang="en-US" sz="2400" dirty="0">
                <a:solidFill>
                  <a:prstClr val="black"/>
                </a:solidFill>
              </a:rPr>
              <a:t>. A historical overview of the entire district is needed. The purpose of the overview is to provide a basic background history of the area and to justify the significance of the district. </a:t>
            </a:r>
          </a:p>
          <a:p>
            <a:pPr marL="0" lvl="0" indent="0">
              <a:buNone/>
            </a:pPr>
            <a:endParaRPr lang="en-US" sz="2400" dirty="0">
              <a:solidFill>
                <a:prstClr val="black"/>
              </a:solidFill>
            </a:endParaRPr>
          </a:p>
          <a:p>
            <a:pPr marL="0" lvl="0" indent="0">
              <a:buNone/>
            </a:pPr>
            <a:endParaRPr lang="en-US" dirty="0"/>
          </a:p>
        </p:txBody>
      </p:sp>
      <p:sp>
        <p:nvSpPr>
          <p:cNvPr id="4" name="Date Placeholder 3">
            <a:extLst>
              <a:ext uri="{FF2B5EF4-FFF2-40B4-BE49-F238E27FC236}">
                <a16:creationId xmlns:a16="http://schemas.microsoft.com/office/drawing/2014/main" id="{A7EA6BD1-D928-4C0A-89C1-11BD7D445D8B}"/>
              </a:ext>
            </a:extLst>
          </p:cNvPr>
          <p:cNvSpPr>
            <a:spLocks noGrp="1"/>
          </p:cNvSpPr>
          <p:nvPr>
            <p:ph type="dt" sz="half" idx="10"/>
          </p:nvPr>
        </p:nvSpPr>
        <p:spPr/>
        <p:txBody>
          <a:bodyPr/>
          <a:lstStyle/>
          <a:p>
            <a:fld id="{CE5307FA-1819-417F-AE45-A880C3521027}" type="datetime1">
              <a:rPr lang="en-US" smtClean="0"/>
              <a:t>2/3/2020</a:t>
            </a:fld>
            <a:endParaRPr lang="en-US"/>
          </a:p>
        </p:txBody>
      </p:sp>
      <p:sp>
        <p:nvSpPr>
          <p:cNvPr id="5" name="Slide Number Placeholder 4">
            <a:extLst>
              <a:ext uri="{FF2B5EF4-FFF2-40B4-BE49-F238E27FC236}">
                <a16:creationId xmlns:a16="http://schemas.microsoft.com/office/drawing/2014/main" id="{3AD0B58E-5E55-44E4-85E6-D3880BB4F690}"/>
              </a:ext>
            </a:extLst>
          </p:cNvPr>
          <p:cNvSpPr>
            <a:spLocks noGrp="1"/>
          </p:cNvSpPr>
          <p:nvPr>
            <p:ph type="sldNum" sz="quarter" idx="12"/>
          </p:nvPr>
        </p:nvSpPr>
        <p:spPr/>
        <p:txBody>
          <a:bodyPr/>
          <a:lstStyle/>
          <a:p>
            <a:fld id="{D1A19686-2B10-4D2C-837A-B9F3CD2ED943}" type="slidenum">
              <a:rPr lang="en-US" smtClean="0"/>
              <a:t>6</a:t>
            </a:fld>
            <a:endParaRPr lang="en-US"/>
          </a:p>
        </p:txBody>
      </p:sp>
    </p:spTree>
    <p:extLst>
      <p:ext uri="{BB962C8B-B14F-4D97-AF65-F5344CB8AC3E}">
        <p14:creationId xmlns:p14="http://schemas.microsoft.com/office/powerpoint/2010/main" val="2137104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9A60-A29A-440E-A392-D4CFABB7B7CA}"/>
              </a:ext>
            </a:extLst>
          </p:cNvPr>
          <p:cNvSpPr>
            <a:spLocks noGrp="1"/>
          </p:cNvSpPr>
          <p:nvPr>
            <p:ph type="title"/>
          </p:nvPr>
        </p:nvSpPr>
        <p:spPr/>
        <p:txBody>
          <a:bodyPr>
            <a:normAutofit fontScale="90000"/>
          </a:bodyPr>
          <a:lstStyle/>
          <a:p>
            <a:r>
              <a:rPr lang="en-US" sz="3600" dirty="0"/>
              <a:t>National Historic Landmark District/Individual Listing</a:t>
            </a:r>
            <a:br>
              <a:rPr lang="en-US" dirty="0"/>
            </a:br>
            <a:r>
              <a:rPr lang="en-US" sz="1800" dirty="0">
                <a:solidFill>
                  <a:prstClr val="black"/>
                </a:solidFill>
                <a:latin typeface="Calibri" panose="020F0502020204030204"/>
                <a:ea typeface="+mn-ea"/>
                <a:cs typeface="+mn-cs"/>
              </a:rPr>
              <a:t>The highest level of designation is a </a:t>
            </a:r>
            <a:r>
              <a:rPr lang="en-US" sz="1800" b="1" dirty="0">
                <a:solidFill>
                  <a:prstClr val="black"/>
                </a:solidFill>
                <a:latin typeface="Calibri" panose="020F0502020204030204"/>
                <a:ea typeface="+mn-ea"/>
                <a:cs typeface="+mn-cs"/>
              </a:rPr>
              <a:t>National Historic Landmark</a:t>
            </a:r>
            <a:r>
              <a:rPr lang="en-US" sz="1800" dirty="0">
                <a:solidFill>
                  <a:prstClr val="black"/>
                </a:solidFill>
                <a:latin typeface="Calibri" panose="020F0502020204030204"/>
                <a:ea typeface="+mn-ea"/>
                <a:cs typeface="+mn-cs"/>
              </a:rPr>
              <a:t>. Landmarks are properties deemed </a:t>
            </a:r>
            <a:r>
              <a:rPr lang="en-US" sz="1800" i="1" dirty="0">
                <a:solidFill>
                  <a:prstClr val="black"/>
                </a:solidFill>
                <a:latin typeface="Calibri" panose="020F0502020204030204"/>
                <a:ea typeface="+mn-ea"/>
                <a:cs typeface="+mn-cs"/>
              </a:rPr>
              <a:t>significant to all Americans </a:t>
            </a:r>
            <a:r>
              <a:rPr lang="en-US" sz="1800" dirty="0">
                <a:solidFill>
                  <a:prstClr val="black"/>
                </a:solidFill>
                <a:latin typeface="Calibri" panose="020F0502020204030204"/>
                <a:ea typeface="+mn-ea"/>
                <a:cs typeface="+mn-cs"/>
              </a:rPr>
              <a:t>because of their exceptional values or qualities, which help illustrate or interpret the heritage of the United States.</a:t>
            </a:r>
            <a:endParaRPr lang="en-US" sz="1800" dirty="0"/>
          </a:p>
        </p:txBody>
      </p:sp>
      <p:sp>
        <p:nvSpPr>
          <p:cNvPr id="3" name="Content Placeholder 2">
            <a:extLst>
              <a:ext uri="{FF2B5EF4-FFF2-40B4-BE49-F238E27FC236}">
                <a16:creationId xmlns:a16="http://schemas.microsoft.com/office/drawing/2014/main" id="{DCA7EFE7-B0E3-468D-B08B-419A78672944}"/>
              </a:ext>
            </a:extLst>
          </p:cNvPr>
          <p:cNvSpPr>
            <a:spLocks noGrp="1"/>
          </p:cNvSpPr>
          <p:nvPr>
            <p:ph sz="half" idx="1"/>
          </p:nvPr>
        </p:nvSpPr>
        <p:spPr/>
        <p:txBody>
          <a:bodyPr>
            <a:normAutofit/>
          </a:bodyPr>
          <a:lstStyle/>
          <a:p>
            <a:pPr marL="0" indent="0">
              <a:buNone/>
            </a:pPr>
            <a:r>
              <a:rPr lang="en-US" sz="1800" dirty="0">
                <a:solidFill>
                  <a:prstClr val="black"/>
                </a:solidFill>
              </a:rPr>
              <a:t>Newport’s National Historic Landmark Districts</a:t>
            </a:r>
          </a:p>
          <a:p>
            <a:r>
              <a:rPr lang="en-US" sz="1800" i="1" dirty="0">
                <a:solidFill>
                  <a:prstClr val="black"/>
                </a:solidFill>
              </a:rPr>
              <a:t>Newport National Historic Landmark District</a:t>
            </a:r>
          </a:p>
          <a:p>
            <a:r>
              <a:rPr lang="en-US" sz="1800" i="1" dirty="0">
                <a:solidFill>
                  <a:prstClr val="black"/>
                </a:solidFill>
              </a:rPr>
              <a:t>Bellevue Avenue National Historic Landmark District</a:t>
            </a:r>
          </a:p>
          <a:p>
            <a:r>
              <a:rPr lang="en-US" sz="1800" i="1" dirty="0">
                <a:solidFill>
                  <a:prstClr val="black"/>
                </a:solidFill>
              </a:rPr>
              <a:t>Ocean Drive National Historic Landmark District</a:t>
            </a:r>
          </a:p>
          <a:p>
            <a:r>
              <a:rPr lang="en-US" sz="1800" i="1" dirty="0">
                <a:solidFill>
                  <a:prstClr val="black"/>
                </a:solidFill>
              </a:rPr>
              <a:t>Fort Adams National Historic Landmark District</a:t>
            </a:r>
          </a:p>
          <a:p>
            <a:endParaRPr lang="en-US" sz="1800" i="1" dirty="0">
              <a:solidFill>
                <a:prstClr val="black"/>
              </a:solidFill>
            </a:endParaRPr>
          </a:p>
          <a:p>
            <a:endParaRPr lang="en-US" sz="1800" i="1" dirty="0">
              <a:solidFill>
                <a:prstClr val="black"/>
              </a:solidFill>
            </a:endParaRPr>
          </a:p>
          <a:p>
            <a:endParaRPr lang="en-US" sz="1800" i="1" dirty="0">
              <a:solidFill>
                <a:prstClr val="black"/>
              </a:solidFill>
            </a:endParaRPr>
          </a:p>
        </p:txBody>
      </p:sp>
      <p:sp>
        <p:nvSpPr>
          <p:cNvPr id="6" name="Content Placeholder 5">
            <a:extLst>
              <a:ext uri="{FF2B5EF4-FFF2-40B4-BE49-F238E27FC236}">
                <a16:creationId xmlns:a16="http://schemas.microsoft.com/office/drawing/2014/main" id="{F4077BF0-BBC8-4754-ABB8-61AA41776DDD}"/>
              </a:ext>
            </a:extLst>
          </p:cNvPr>
          <p:cNvSpPr>
            <a:spLocks noGrp="1"/>
          </p:cNvSpPr>
          <p:nvPr>
            <p:ph sz="half" idx="2"/>
          </p:nvPr>
        </p:nvSpPr>
        <p:spPr/>
        <p:txBody>
          <a:bodyPr>
            <a:normAutofit/>
          </a:bodyPr>
          <a:lstStyle/>
          <a:p>
            <a:pPr marL="0" lvl="0" indent="0">
              <a:buNone/>
            </a:pPr>
            <a:r>
              <a:rPr lang="en-US" sz="2400" dirty="0">
                <a:solidFill>
                  <a:prstClr val="black"/>
                </a:solidFill>
              </a:rPr>
              <a:t>Designated by the Secretary of the Interior, </a:t>
            </a:r>
            <a:r>
              <a:rPr lang="en-US" sz="2400" b="1" dirty="0">
                <a:solidFill>
                  <a:prstClr val="black"/>
                </a:solidFill>
              </a:rPr>
              <a:t>National Historic Landmarks </a:t>
            </a:r>
            <a:r>
              <a:rPr lang="en-US" sz="2400" dirty="0">
                <a:solidFill>
                  <a:prstClr val="black"/>
                </a:solidFill>
              </a:rPr>
              <a:t>are a select group of </a:t>
            </a:r>
            <a:r>
              <a:rPr lang="en-US" sz="2400" b="1" dirty="0">
                <a:solidFill>
                  <a:prstClr val="black"/>
                </a:solidFill>
              </a:rPr>
              <a:t>National Register </a:t>
            </a:r>
            <a:r>
              <a:rPr lang="en-US" sz="2400" dirty="0">
                <a:solidFill>
                  <a:prstClr val="black"/>
                </a:solidFill>
              </a:rPr>
              <a:t>listed districts/properties that rise to national importance due to their </a:t>
            </a:r>
            <a:r>
              <a:rPr lang="en-US" sz="2400" i="1" dirty="0">
                <a:solidFill>
                  <a:prstClr val="black"/>
                </a:solidFill>
              </a:rPr>
              <a:t>exceptional ability to illustrate or interpret American heritage</a:t>
            </a:r>
            <a:r>
              <a:rPr lang="en-US" sz="2400" dirty="0">
                <a:solidFill>
                  <a:prstClr val="black"/>
                </a:solidFill>
              </a:rPr>
              <a:t>. </a:t>
            </a:r>
          </a:p>
        </p:txBody>
      </p:sp>
      <p:sp>
        <p:nvSpPr>
          <p:cNvPr id="4" name="Date Placeholder 3">
            <a:extLst>
              <a:ext uri="{FF2B5EF4-FFF2-40B4-BE49-F238E27FC236}">
                <a16:creationId xmlns:a16="http://schemas.microsoft.com/office/drawing/2014/main" id="{F59CCCC8-3E48-4FF3-9C50-686EC2462F33}"/>
              </a:ext>
            </a:extLst>
          </p:cNvPr>
          <p:cNvSpPr>
            <a:spLocks noGrp="1"/>
          </p:cNvSpPr>
          <p:nvPr>
            <p:ph type="dt" sz="half" idx="10"/>
          </p:nvPr>
        </p:nvSpPr>
        <p:spPr/>
        <p:txBody>
          <a:bodyPr/>
          <a:lstStyle/>
          <a:p>
            <a:fld id="{BA7FF7DB-2A19-4F86-B3C5-0B27FBDB293C}" type="datetime1">
              <a:rPr lang="en-US" smtClean="0"/>
              <a:t>2/3/2020</a:t>
            </a:fld>
            <a:endParaRPr lang="en-US"/>
          </a:p>
        </p:txBody>
      </p:sp>
      <p:sp>
        <p:nvSpPr>
          <p:cNvPr id="5" name="Slide Number Placeholder 4">
            <a:extLst>
              <a:ext uri="{FF2B5EF4-FFF2-40B4-BE49-F238E27FC236}">
                <a16:creationId xmlns:a16="http://schemas.microsoft.com/office/drawing/2014/main" id="{7EA4DCD6-722F-4524-BB8C-50EE7B8BB891}"/>
              </a:ext>
            </a:extLst>
          </p:cNvPr>
          <p:cNvSpPr>
            <a:spLocks noGrp="1"/>
          </p:cNvSpPr>
          <p:nvPr>
            <p:ph type="sldNum" sz="quarter" idx="12"/>
          </p:nvPr>
        </p:nvSpPr>
        <p:spPr/>
        <p:txBody>
          <a:bodyPr/>
          <a:lstStyle/>
          <a:p>
            <a:fld id="{D1A19686-2B10-4D2C-837A-B9F3CD2ED943}" type="slidenum">
              <a:rPr lang="en-US" smtClean="0"/>
              <a:t>7</a:t>
            </a:fld>
            <a:endParaRPr lang="en-US"/>
          </a:p>
        </p:txBody>
      </p:sp>
    </p:spTree>
    <p:extLst>
      <p:ext uri="{BB962C8B-B14F-4D97-AF65-F5344CB8AC3E}">
        <p14:creationId xmlns:p14="http://schemas.microsoft.com/office/powerpoint/2010/main" val="395261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24BB75-1697-4BA0-87B1-0E654830AAE0}"/>
              </a:ext>
            </a:extLst>
          </p:cNvPr>
          <p:cNvSpPr>
            <a:spLocks noGrp="1"/>
          </p:cNvSpPr>
          <p:nvPr>
            <p:ph type="dt" sz="half" idx="10"/>
          </p:nvPr>
        </p:nvSpPr>
        <p:spPr/>
        <p:txBody>
          <a:bodyPr/>
          <a:lstStyle/>
          <a:p>
            <a:fld id="{2167F747-D6FC-4CD0-9A26-D4A3E9F6038C}" type="datetime1">
              <a:rPr lang="en-US" smtClean="0"/>
              <a:t>2/3/2020</a:t>
            </a:fld>
            <a:endParaRPr lang="en-US"/>
          </a:p>
        </p:txBody>
      </p:sp>
      <p:sp>
        <p:nvSpPr>
          <p:cNvPr id="5" name="Slide Number Placeholder 4">
            <a:extLst>
              <a:ext uri="{FF2B5EF4-FFF2-40B4-BE49-F238E27FC236}">
                <a16:creationId xmlns:a16="http://schemas.microsoft.com/office/drawing/2014/main" id="{B1656C39-9C00-48FA-B26B-4B14B87035C3}"/>
              </a:ext>
            </a:extLst>
          </p:cNvPr>
          <p:cNvSpPr>
            <a:spLocks noGrp="1"/>
          </p:cNvSpPr>
          <p:nvPr>
            <p:ph type="sldNum" sz="quarter" idx="12"/>
          </p:nvPr>
        </p:nvSpPr>
        <p:spPr/>
        <p:txBody>
          <a:bodyPr/>
          <a:lstStyle/>
          <a:p>
            <a:fld id="{D1A19686-2B10-4D2C-837A-B9F3CD2ED943}" type="slidenum">
              <a:rPr lang="en-US" smtClean="0"/>
              <a:t>8</a:t>
            </a:fld>
            <a:endParaRPr lang="en-US"/>
          </a:p>
        </p:txBody>
      </p:sp>
      <p:pic>
        <p:nvPicPr>
          <p:cNvPr id="13" name="Content Placeholder 12">
            <a:extLst>
              <a:ext uri="{FF2B5EF4-FFF2-40B4-BE49-F238E27FC236}">
                <a16:creationId xmlns:a16="http://schemas.microsoft.com/office/drawing/2014/main" id="{951D29A4-43F8-4B20-A1A8-F351A991B2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0991" y="223935"/>
            <a:ext cx="4598713" cy="5953028"/>
          </a:xfrm>
        </p:spPr>
      </p:pic>
      <p:pic>
        <p:nvPicPr>
          <p:cNvPr id="19" name="Content Placeholder 18">
            <a:extLst>
              <a:ext uri="{FF2B5EF4-FFF2-40B4-BE49-F238E27FC236}">
                <a16:creationId xmlns:a16="http://schemas.microsoft.com/office/drawing/2014/main" id="{5665FFC0-EBD4-4446-AF49-20A55DB522D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082295" y="223935"/>
            <a:ext cx="4598713" cy="5953028"/>
          </a:xfrm>
        </p:spPr>
      </p:pic>
    </p:spTree>
    <p:extLst>
      <p:ext uri="{BB962C8B-B14F-4D97-AF65-F5344CB8AC3E}">
        <p14:creationId xmlns:p14="http://schemas.microsoft.com/office/powerpoint/2010/main" val="2646132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CCEC-96A9-4105-97B6-E9B8A27CCC14}"/>
              </a:ext>
            </a:extLst>
          </p:cNvPr>
          <p:cNvSpPr>
            <a:spLocks noGrp="1"/>
          </p:cNvSpPr>
          <p:nvPr>
            <p:ph type="title"/>
          </p:nvPr>
        </p:nvSpPr>
        <p:spPr/>
        <p:txBody>
          <a:bodyPr>
            <a:normAutofit/>
          </a:bodyPr>
          <a:lstStyle/>
          <a:p>
            <a:r>
              <a:rPr lang="en-US" sz="3600" b="1" dirty="0"/>
              <a:t>Criteria considered when nominating districts/buildings/sites/structures/objects</a:t>
            </a:r>
          </a:p>
        </p:txBody>
      </p:sp>
      <p:sp>
        <p:nvSpPr>
          <p:cNvPr id="7" name="Content Placeholder 6">
            <a:extLst>
              <a:ext uri="{FF2B5EF4-FFF2-40B4-BE49-F238E27FC236}">
                <a16:creationId xmlns:a16="http://schemas.microsoft.com/office/drawing/2014/main" id="{8589EC68-B76A-47BB-ABA0-DD487158031F}"/>
              </a:ext>
            </a:extLst>
          </p:cNvPr>
          <p:cNvSpPr>
            <a:spLocks noGrp="1"/>
          </p:cNvSpPr>
          <p:nvPr>
            <p:ph idx="1"/>
          </p:nvPr>
        </p:nvSpPr>
        <p:spPr/>
        <p:txBody>
          <a:bodyPr>
            <a:normAutofit/>
          </a:bodyPr>
          <a:lstStyle/>
          <a:p>
            <a:pPr marL="0" indent="0">
              <a:buNone/>
            </a:pPr>
            <a:r>
              <a:rPr lang="en-US" b="1" i="1" dirty="0"/>
              <a:t>A. </a:t>
            </a:r>
            <a:r>
              <a:rPr lang="en-US" sz="2400" i="1" dirty="0"/>
              <a:t>That are associated with events that have made a significant contribution to the broad patterns of our history</a:t>
            </a:r>
          </a:p>
          <a:p>
            <a:pPr marL="0" indent="0">
              <a:buNone/>
            </a:pPr>
            <a:r>
              <a:rPr lang="en-US" b="1" i="1" dirty="0"/>
              <a:t>B. </a:t>
            </a:r>
            <a:r>
              <a:rPr lang="en-US" sz="2400" i="1" dirty="0"/>
              <a:t>That are associated with the lives of persons significant in our past</a:t>
            </a:r>
          </a:p>
          <a:p>
            <a:pPr marL="0" indent="0">
              <a:buNone/>
            </a:pPr>
            <a:r>
              <a:rPr lang="en-US" b="1" i="1" dirty="0"/>
              <a:t>C. </a:t>
            </a:r>
            <a:r>
              <a:rPr lang="en-US" sz="2400" i="1" dirty="0"/>
              <a:t>That embody the distinctive characteristics of a type, period, or method of construction, or that represent the work of a master, or that possess high artistic values, or that represent a significant and distinguishable entity whose components may lack individual distinction</a:t>
            </a:r>
          </a:p>
          <a:p>
            <a:pPr marL="0" indent="0">
              <a:buNone/>
            </a:pPr>
            <a:r>
              <a:rPr lang="en-US" b="1" i="1" dirty="0"/>
              <a:t>D. </a:t>
            </a:r>
            <a:r>
              <a:rPr lang="en-US" sz="2400" i="1" dirty="0"/>
              <a:t>That have yielded, or may be likely to yield, information important in prehistory or history. </a:t>
            </a:r>
          </a:p>
        </p:txBody>
      </p:sp>
      <p:sp>
        <p:nvSpPr>
          <p:cNvPr id="5" name="Date Placeholder 4">
            <a:extLst>
              <a:ext uri="{FF2B5EF4-FFF2-40B4-BE49-F238E27FC236}">
                <a16:creationId xmlns:a16="http://schemas.microsoft.com/office/drawing/2014/main" id="{62608B2E-CBE4-42BE-989B-13A4D4AD5444}"/>
              </a:ext>
            </a:extLst>
          </p:cNvPr>
          <p:cNvSpPr>
            <a:spLocks noGrp="1"/>
          </p:cNvSpPr>
          <p:nvPr>
            <p:ph type="dt" sz="half" idx="10"/>
          </p:nvPr>
        </p:nvSpPr>
        <p:spPr/>
        <p:txBody>
          <a:bodyPr/>
          <a:lstStyle/>
          <a:p>
            <a:fld id="{C5C2C807-7C88-410E-86F0-92825F2723C6}" type="datetime1">
              <a:rPr lang="en-US" smtClean="0"/>
              <a:t>2/3/2020</a:t>
            </a:fld>
            <a:endParaRPr lang="en-US"/>
          </a:p>
        </p:txBody>
      </p:sp>
      <p:sp>
        <p:nvSpPr>
          <p:cNvPr id="6" name="Slide Number Placeholder 5">
            <a:extLst>
              <a:ext uri="{FF2B5EF4-FFF2-40B4-BE49-F238E27FC236}">
                <a16:creationId xmlns:a16="http://schemas.microsoft.com/office/drawing/2014/main" id="{ED8177EE-50DE-43BC-BE8F-72A6F296A206}"/>
              </a:ext>
            </a:extLst>
          </p:cNvPr>
          <p:cNvSpPr>
            <a:spLocks noGrp="1"/>
          </p:cNvSpPr>
          <p:nvPr>
            <p:ph type="sldNum" sz="quarter" idx="12"/>
          </p:nvPr>
        </p:nvSpPr>
        <p:spPr/>
        <p:txBody>
          <a:bodyPr/>
          <a:lstStyle/>
          <a:p>
            <a:fld id="{D1A19686-2B10-4D2C-837A-B9F3CD2ED943}" type="slidenum">
              <a:rPr lang="en-US" smtClean="0"/>
              <a:t>9</a:t>
            </a:fld>
            <a:endParaRPr lang="en-US"/>
          </a:p>
        </p:txBody>
      </p:sp>
    </p:spTree>
    <p:extLst>
      <p:ext uri="{BB962C8B-B14F-4D97-AF65-F5344CB8AC3E}">
        <p14:creationId xmlns:p14="http://schemas.microsoft.com/office/powerpoint/2010/main" val="4192888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5265</TotalTime>
  <Words>1873</Words>
  <Application>Microsoft Office PowerPoint</Application>
  <PresentationFormat>Widescreen</PresentationFormat>
  <Paragraphs>161</Paragraphs>
  <Slides>23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Information on Historic Properties</vt:lpstr>
      <vt:lpstr>PowerPoint Presentation</vt:lpstr>
      <vt:lpstr> </vt:lpstr>
      <vt:lpstr>PowerPoint Presentation</vt:lpstr>
      <vt:lpstr>National Register of Historic Places</vt:lpstr>
      <vt:lpstr>National Register Historic District/Individual Listing</vt:lpstr>
      <vt:lpstr>National Historic Landmark District/Individual Listing The highest level of designation is a National Historic Landmark. Landmarks are properties deemed significant to all Americans because of their exceptional values or qualities, which help illustrate or interpret the heritage of the United States.</vt:lpstr>
      <vt:lpstr>PowerPoint Presentation</vt:lpstr>
      <vt:lpstr>Criteria considered when nominating districts/buildings/sites/structures/objects</vt:lpstr>
      <vt:lpstr>National Register Districts and National Historic Landmark Districts are composed of contributing and non-contributing buildings</vt:lpstr>
      <vt:lpstr>Contributing Building </vt:lpstr>
      <vt:lpstr>Non-Contributing Building </vt:lpstr>
      <vt:lpstr>Planning for Historic Properties</vt:lpstr>
      <vt:lpstr>Planning Board Demolition Approval Required Findings</vt:lpstr>
      <vt:lpstr>Consistency with the Comprehensive Plan</vt:lpstr>
      <vt:lpstr>Consistent with the State Guide Plan</vt:lpstr>
      <vt:lpstr>State Guide Plan</vt:lpstr>
      <vt:lpstr>PowerPoint Presentation</vt:lpstr>
      <vt:lpstr>Newport 2017 Comprehensive Plan</vt:lpstr>
      <vt:lpstr>Historic and Cultural Resources Goals and Policies</vt:lpstr>
      <vt:lpstr>Character of the Immediate Area or Neighborhood</vt:lpstr>
      <vt:lpstr>PowerPoint Presentation</vt:lpstr>
      <vt:lpstr>Regulatory Takings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of Historic Properties</dc:title>
  <dc:creator>Friedrichs, Peter</dc:creator>
  <cp:lastModifiedBy>Friedrichs, Peter</cp:lastModifiedBy>
  <cp:revision>67</cp:revision>
  <cp:lastPrinted>2020-02-03T20:00:46Z</cp:lastPrinted>
  <dcterms:created xsi:type="dcterms:W3CDTF">2019-12-31T14:40:57Z</dcterms:created>
  <dcterms:modified xsi:type="dcterms:W3CDTF">2020-02-03T21:25:12Z</dcterms:modified>
</cp:coreProperties>
</file>